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3"/>
  </p:notesMasterIdLst>
  <p:sldIdLst>
    <p:sldId id="282" r:id="rId6"/>
    <p:sldId id="281" r:id="rId7"/>
    <p:sldId id="277" r:id="rId8"/>
    <p:sldId id="258" r:id="rId9"/>
    <p:sldId id="285" r:id="rId10"/>
    <p:sldId id="273" r:id="rId11"/>
    <p:sldId id="279" r:id="rId12"/>
    <p:sldId id="274" r:id="rId13"/>
    <p:sldId id="275" r:id="rId14"/>
    <p:sldId id="288" r:id="rId15"/>
    <p:sldId id="278" r:id="rId16"/>
    <p:sldId id="280" r:id="rId17"/>
    <p:sldId id="290" r:id="rId18"/>
    <p:sldId id="284" r:id="rId19"/>
    <p:sldId id="283" r:id="rId20"/>
    <p:sldId id="272" r:id="rId21"/>
    <p:sldId id="287" r:id="rId22"/>
  </p:sldIdLst>
  <p:sldSz cx="12192000" cy="6858000"/>
  <p:notesSz cx="6858000" cy="9144000"/>
  <p:embeddedFontLst>
    <p:embeddedFont>
      <p:font typeface="B Yagut" panose="00000400000000000000" pitchFamily="2" charset="-78"/>
      <p:regular r:id="rId24"/>
      <p:bold r:id="rId25"/>
    </p:embeddedFont>
    <p:embeddedFont>
      <p:font typeface="B Zar" panose="00000400000000000000" pitchFamily="2" charset="-78"/>
      <p:regular r:id="rId26"/>
      <p:bold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74" d="100"/>
          <a:sy n="74" d="100"/>
        </p:scale>
        <p:origin x="49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0C401E-054A-4FF4-98C6-1DA4CDABF85A}" type="datetimeFigureOut">
              <a:rPr lang="en-US" smtClean="0"/>
              <a:pPr/>
              <a:t>12/7/2020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BDA0B7-5197-4BF4-AE4B-FC3BC4ACC6E4}" type="slidenum">
              <a:rPr lang="en-US" smtClean="0"/>
              <a:pPr/>
              <a:t>‹#›</a:t>
            </a:fld>
            <a:endParaRPr lang="en-US"/>
          </a:p>
        </p:txBody>
      </p:sp>
    </p:spTree>
    <p:extLst>
      <p:ext uri="{BB962C8B-B14F-4D97-AF65-F5344CB8AC3E}">
        <p14:creationId xmlns:p14="http://schemas.microsoft.com/office/powerpoint/2010/main" val="1015043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1</a:t>
            </a:fld>
            <a:endParaRPr lang="en-US"/>
          </a:p>
        </p:txBody>
      </p:sp>
    </p:spTree>
    <p:extLst>
      <p:ext uri="{BB962C8B-B14F-4D97-AF65-F5344CB8AC3E}">
        <p14:creationId xmlns:p14="http://schemas.microsoft.com/office/powerpoint/2010/main" val="225231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10</a:t>
            </a:fld>
            <a:endParaRPr lang="en-US"/>
          </a:p>
        </p:txBody>
      </p:sp>
    </p:spTree>
    <p:extLst>
      <p:ext uri="{BB962C8B-B14F-4D97-AF65-F5344CB8AC3E}">
        <p14:creationId xmlns:p14="http://schemas.microsoft.com/office/powerpoint/2010/main" val="1105979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73EDB6C-341B-43B7-8B2B-4DAE209A5E36}" type="slidenum">
              <a:rPr lang="en-US" smtClean="0"/>
              <a:pPr/>
              <a:t>11</a:t>
            </a:fld>
            <a:endParaRPr lang="en-US"/>
          </a:p>
        </p:txBody>
      </p:sp>
    </p:spTree>
    <p:extLst>
      <p:ext uri="{BB962C8B-B14F-4D97-AF65-F5344CB8AC3E}">
        <p14:creationId xmlns:p14="http://schemas.microsoft.com/office/powerpoint/2010/main" val="2644178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12</a:t>
            </a:fld>
            <a:endParaRPr lang="en-US"/>
          </a:p>
        </p:txBody>
      </p:sp>
    </p:spTree>
    <p:extLst>
      <p:ext uri="{BB962C8B-B14F-4D97-AF65-F5344CB8AC3E}">
        <p14:creationId xmlns:p14="http://schemas.microsoft.com/office/powerpoint/2010/main" val="2869459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13</a:t>
            </a:fld>
            <a:endParaRPr lang="en-US"/>
          </a:p>
        </p:txBody>
      </p:sp>
    </p:spTree>
    <p:extLst>
      <p:ext uri="{BB962C8B-B14F-4D97-AF65-F5344CB8AC3E}">
        <p14:creationId xmlns:p14="http://schemas.microsoft.com/office/powerpoint/2010/main" val="535446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14</a:t>
            </a:fld>
            <a:endParaRPr lang="en-US"/>
          </a:p>
        </p:txBody>
      </p:sp>
    </p:spTree>
    <p:extLst>
      <p:ext uri="{BB962C8B-B14F-4D97-AF65-F5344CB8AC3E}">
        <p14:creationId xmlns:p14="http://schemas.microsoft.com/office/powerpoint/2010/main" val="3884874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15</a:t>
            </a:fld>
            <a:endParaRPr lang="en-US"/>
          </a:p>
        </p:txBody>
      </p:sp>
    </p:spTree>
    <p:extLst>
      <p:ext uri="{BB962C8B-B14F-4D97-AF65-F5344CB8AC3E}">
        <p14:creationId xmlns:p14="http://schemas.microsoft.com/office/powerpoint/2010/main" val="2651181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16</a:t>
            </a:fld>
            <a:endParaRPr lang="en-US"/>
          </a:p>
        </p:txBody>
      </p:sp>
    </p:spTree>
    <p:extLst>
      <p:ext uri="{BB962C8B-B14F-4D97-AF65-F5344CB8AC3E}">
        <p14:creationId xmlns:p14="http://schemas.microsoft.com/office/powerpoint/2010/main" val="63262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394B0F-1D30-4C21-92A4-C41A87E58070}" type="slidenum">
              <a:rPr lang="en-US" smtClean="0"/>
              <a:pPr/>
              <a:t>17</a:t>
            </a:fld>
            <a:endParaRPr lang="en-US"/>
          </a:p>
        </p:txBody>
      </p:sp>
    </p:spTree>
    <p:extLst>
      <p:ext uri="{BB962C8B-B14F-4D97-AF65-F5344CB8AC3E}">
        <p14:creationId xmlns:p14="http://schemas.microsoft.com/office/powerpoint/2010/main" val="1825992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C5E1E8-C152-4E77-8237-F9F0EA6BC4DE}" type="slidenum">
              <a:rPr lang="en-US" smtClean="0"/>
              <a:pPr/>
              <a:t>2</a:t>
            </a:fld>
            <a:endParaRPr lang="en-US"/>
          </a:p>
        </p:txBody>
      </p:sp>
    </p:spTree>
    <p:extLst>
      <p:ext uri="{BB962C8B-B14F-4D97-AF65-F5344CB8AC3E}">
        <p14:creationId xmlns:p14="http://schemas.microsoft.com/office/powerpoint/2010/main" val="2229847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3</a:t>
            </a:fld>
            <a:endParaRPr lang="en-US"/>
          </a:p>
        </p:txBody>
      </p:sp>
    </p:spTree>
    <p:extLst>
      <p:ext uri="{BB962C8B-B14F-4D97-AF65-F5344CB8AC3E}">
        <p14:creationId xmlns:p14="http://schemas.microsoft.com/office/powerpoint/2010/main" val="2699832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4</a:t>
            </a:fld>
            <a:endParaRPr lang="en-US"/>
          </a:p>
        </p:txBody>
      </p:sp>
    </p:spTree>
    <p:extLst>
      <p:ext uri="{BB962C8B-B14F-4D97-AF65-F5344CB8AC3E}">
        <p14:creationId xmlns:p14="http://schemas.microsoft.com/office/powerpoint/2010/main" val="2872286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5</a:t>
            </a:fld>
            <a:endParaRPr lang="en-US"/>
          </a:p>
        </p:txBody>
      </p:sp>
    </p:spTree>
    <p:extLst>
      <p:ext uri="{BB962C8B-B14F-4D97-AF65-F5344CB8AC3E}">
        <p14:creationId xmlns:p14="http://schemas.microsoft.com/office/powerpoint/2010/main" val="1174438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6</a:t>
            </a:fld>
            <a:endParaRPr lang="en-US"/>
          </a:p>
        </p:txBody>
      </p:sp>
    </p:spTree>
    <p:extLst>
      <p:ext uri="{BB962C8B-B14F-4D97-AF65-F5344CB8AC3E}">
        <p14:creationId xmlns:p14="http://schemas.microsoft.com/office/powerpoint/2010/main" val="4066710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7</a:t>
            </a:fld>
            <a:endParaRPr lang="en-US"/>
          </a:p>
        </p:txBody>
      </p:sp>
    </p:spTree>
    <p:extLst>
      <p:ext uri="{BB962C8B-B14F-4D97-AF65-F5344CB8AC3E}">
        <p14:creationId xmlns:p14="http://schemas.microsoft.com/office/powerpoint/2010/main" val="450514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8</a:t>
            </a:fld>
            <a:endParaRPr lang="en-US"/>
          </a:p>
        </p:txBody>
      </p:sp>
    </p:spTree>
    <p:extLst>
      <p:ext uri="{BB962C8B-B14F-4D97-AF65-F5344CB8AC3E}">
        <p14:creationId xmlns:p14="http://schemas.microsoft.com/office/powerpoint/2010/main" val="1340752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9</a:t>
            </a:fld>
            <a:endParaRPr lang="en-US"/>
          </a:p>
        </p:txBody>
      </p:sp>
    </p:spTree>
    <p:extLst>
      <p:ext uri="{BB962C8B-B14F-4D97-AF65-F5344CB8AC3E}">
        <p14:creationId xmlns:p14="http://schemas.microsoft.com/office/powerpoint/2010/main" val="2036107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8BF534-BA33-4668-B432-99DB4D13A4CA}"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151119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BF534-BA33-4668-B432-99DB4D13A4CA}"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4045978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BF534-BA33-4668-B432-99DB4D13A4CA}"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4042597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BF534-BA33-4668-B432-99DB4D13A4CA}"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1019226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8BF534-BA33-4668-B432-99DB4D13A4CA}"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445009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8BF534-BA33-4668-B432-99DB4D13A4CA}" type="datetimeFigureOut">
              <a:rPr lang="en-US" smtClean="0"/>
              <a:pPr/>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416693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8BF534-BA33-4668-B432-99DB4D13A4CA}" type="datetimeFigureOut">
              <a:rPr lang="en-US" smtClean="0"/>
              <a:pPr/>
              <a:t>12/7/2020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2847726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8BF534-BA33-4668-B432-99DB4D13A4CA}" type="datetimeFigureOut">
              <a:rPr lang="en-US" smtClean="0"/>
              <a:pPr/>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1037833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8BF534-BA33-4668-B432-99DB4D13A4CA}" type="datetimeFigureOut">
              <a:rPr lang="en-US" smtClean="0"/>
              <a:pPr/>
              <a:t>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1957775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8BF534-BA33-4668-B432-99DB4D13A4CA}" type="datetimeFigureOut">
              <a:rPr lang="en-US" smtClean="0"/>
              <a:pPr/>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487707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8BF534-BA33-4668-B432-99DB4D13A4CA}" type="datetimeFigureOut">
              <a:rPr lang="en-US" smtClean="0"/>
              <a:pPr/>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2021315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8BF534-BA33-4668-B432-99DB4D13A4CA}" type="datetimeFigureOut">
              <a:rPr lang="en-US" smtClean="0"/>
              <a:pPr/>
              <a:t>12/7/2020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36437-D7DE-4436-AE04-4F4735741BFC}" type="slidenum">
              <a:rPr lang="en-US" smtClean="0"/>
              <a:pPr/>
              <a:t>‹#›</a:t>
            </a:fld>
            <a:endParaRPr lang="en-US"/>
          </a:p>
        </p:txBody>
      </p:sp>
    </p:spTree>
    <p:extLst>
      <p:ext uri="{BB962C8B-B14F-4D97-AF65-F5344CB8AC3E}">
        <p14:creationId xmlns:p14="http://schemas.microsoft.com/office/powerpoint/2010/main" val="3095729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1640" y="1978076"/>
            <a:ext cx="8844432" cy="769441"/>
          </a:xfrm>
          <a:prstGeom prst="rect">
            <a:avLst/>
          </a:prstGeom>
        </p:spPr>
        <p:txBody>
          <a:bodyPr wrap="square">
            <a:spAutoFit/>
          </a:bodyPr>
          <a:lstStyle/>
          <a:p>
            <a:pPr algn="ctr" rtl="1"/>
            <a:r>
              <a:rPr lang="fa-IR" sz="4400" kern="2000" dirty="0" smtClean="0">
                <a:cs typeface="B Yagut" pitchFamily="2" charset="-78"/>
              </a:rPr>
              <a:t>مراقبتهای بهداشتی درمانی شاغلین</a:t>
            </a:r>
          </a:p>
        </p:txBody>
      </p:sp>
      <p:sp>
        <p:nvSpPr>
          <p:cNvPr id="5" name="Rectangle 4"/>
          <p:cNvSpPr/>
          <p:nvPr/>
        </p:nvSpPr>
        <p:spPr>
          <a:xfrm>
            <a:off x="1269242" y="3929706"/>
            <a:ext cx="9225886" cy="584775"/>
          </a:xfrm>
          <a:prstGeom prst="rect">
            <a:avLst/>
          </a:prstGeom>
        </p:spPr>
        <p:txBody>
          <a:bodyPr wrap="square">
            <a:spAutoFit/>
          </a:bodyPr>
          <a:lstStyle/>
          <a:p>
            <a:pPr algn="ctr" rtl="1"/>
            <a:r>
              <a:rPr lang="fa-IR" sz="3200" kern="2000" dirty="0" smtClean="0">
                <a:cs typeface="B Yagut" pitchFamily="2" charset="-78"/>
              </a:rPr>
              <a:t>(معاینات شغلی و دوره ای و وظایف بهورز در انجام این معاینات)</a:t>
            </a:r>
          </a:p>
        </p:txBody>
      </p:sp>
      <p:sp>
        <p:nvSpPr>
          <p:cNvPr id="6" name="Rectangle 5"/>
          <p:cNvSpPr/>
          <p:nvPr/>
        </p:nvSpPr>
        <p:spPr>
          <a:xfrm>
            <a:off x="1691640" y="5311949"/>
            <a:ext cx="8844432" cy="769441"/>
          </a:xfrm>
          <a:prstGeom prst="rect">
            <a:avLst/>
          </a:prstGeom>
        </p:spPr>
        <p:txBody>
          <a:bodyPr wrap="square">
            <a:spAutoFit/>
          </a:bodyPr>
          <a:lstStyle/>
          <a:p>
            <a:pPr algn="ctr" rtl="1"/>
            <a:r>
              <a:rPr lang="fa-IR" sz="4400" kern="2000" dirty="0" smtClean="0">
                <a:cs typeface="B Yagut" pitchFamily="2" charset="-78"/>
              </a:rPr>
              <a:t>بهداشت حرفه‌ای</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9642" y="608395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03"/>
    </mc:Choice>
    <mc:Fallback xmlns="">
      <p:transition spd="slow" advTm="21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125"/>
            <a:ext cx="10515600" cy="1325563"/>
          </a:xfrm>
        </p:spPr>
        <p:txBody>
          <a:bodyPr>
            <a:normAutofit/>
          </a:bodyPr>
          <a:lstStyle/>
          <a:p>
            <a:pPr algn="ctr" rtl="1"/>
            <a:r>
              <a:rPr lang="fa-IR" sz="4000" dirty="0" smtClean="0">
                <a:cs typeface="B Yagut" panose="00000400000000000000" pitchFamily="2" charset="-78"/>
              </a:rPr>
              <a:t>طب کار</a:t>
            </a:r>
            <a:endParaRPr lang="en-US" sz="4000" dirty="0">
              <a:cs typeface="B Yagut" panose="00000400000000000000" pitchFamily="2" charset="-78"/>
            </a:endParaRPr>
          </a:p>
        </p:txBody>
      </p:sp>
      <p:sp>
        <p:nvSpPr>
          <p:cNvPr id="3" name="Content Placeholder 2"/>
          <p:cNvSpPr>
            <a:spLocks noGrp="1"/>
          </p:cNvSpPr>
          <p:nvPr>
            <p:ph idx="1"/>
          </p:nvPr>
        </p:nvSpPr>
        <p:spPr>
          <a:xfrm>
            <a:off x="838200" y="1436688"/>
            <a:ext cx="10515600" cy="5040312"/>
          </a:xfrm>
        </p:spPr>
        <p:txBody>
          <a:bodyPr>
            <a:normAutofit fontScale="92500" lnSpcReduction="10000"/>
          </a:bodyPr>
          <a:lstStyle/>
          <a:p>
            <a:pPr algn="r" rtl="1">
              <a:lnSpc>
                <a:spcPct val="200000"/>
              </a:lnSpc>
              <a:buFont typeface="Wingdings" panose="05000000000000000000" pitchFamily="2" charset="2"/>
              <a:buChar char="Ø"/>
            </a:pPr>
            <a:r>
              <a:rPr lang="fa-IR" dirty="0"/>
              <a:t>هدف کلی: </a:t>
            </a:r>
            <a:endParaRPr lang="fa-IR" dirty="0" smtClean="0"/>
          </a:p>
          <a:p>
            <a:pPr lvl="2" algn="r" rtl="1">
              <a:lnSpc>
                <a:spcPct val="200000"/>
              </a:lnSpc>
            </a:pPr>
            <a:r>
              <a:rPr lang="fa-IR" sz="2800" dirty="0" smtClean="0"/>
              <a:t>ارتقاء </a:t>
            </a:r>
            <a:r>
              <a:rPr lang="fa-IR" sz="2800" dirty="0"/>
              <a:t>سلامت شاغلین با ارجاع به هنگام بیماران مشکوك به بیماری شغلی به </a:t>
            </a:r>
            <a:r>
              <a:rPr lang="fa-IR" sz="2800" dirty="0" smtClean="0"/>
              <a:t>پزشك</a:t>
            </a:r>
          </a:p>
          <a:p>
            <a:pPr algn="r" rtl="1">
              <a:lnSpc>
                <a:spcPct val="200000"/>
              </a:lnSpc>
              <a:buFont typeface="Wingdings" panose="05000000000000000000" pitchFamily="2" charset="2"/>
              <a:buChar char="Ø"/>
            </a:pPr>
            <a:r>
              <a:rPr lang="fa-IR" dirty="0"/>
              <a:t>اهداف اختصاصی:   </a:t>
            </a:r>
            <a:endParaRPr lang="fa-IR" dirty="0" smtClean="0"/>
          </a:p>
          <a:p>
            <a:pPr lvl="2" algn="r" rtl="1">
              <a:lnSpc>
                <a:spcPct val="200000"/>
              </a:lnSpc>
            </a:pPr>
            <a:r>
              <a:rPr lang="fa-IR" sz="2800" dirty="0" smtClean="0"/>
              <a:t>اطلاع از </a:t>
            </a:r>
            <a:r>
              <a:rPr lang="fa-IR" sz="2800" dirty="0"/>
              <a:t>طبقه بندی بیماریهای شغلی </a:t>
            </a:r>
            <a:endParaRPr lang="fa-IR" sz="2800" dirty="0" smtClean="0"/>
          </a:p>
          <a:p>
            <a:pPr lvl="2" algn="r" rtl="1">
              <a:lnSpc>
                <a:spcPct val="200000"/>
              </a:lnSpc>
            </a:pPr>
            <a:r>
              <a:rPr lang="fa-IR" sz="2800" dirty="0" smtClean="0"/>
              <a:t>آشنایی با بیماری‌های </a:t>
            </a:r>
            <a:r>
              <a:rPr lang="fa-IR" sz="2800" dirty="0"/>
              <a:t>شایع شغلی و معیارهای ارجاع بیماران مشکوك به بیماری شغلی به متخصص </a:t>
            </a:r>
            <a:endParaRPr lang="en-US"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172200"/>
            <a:ext cx="609600" cy="609600"/>
          </a:xfrm>
          <a:prstGeom prst="rect">
            <a:avLst/>
          </a:prstGeom>
        </p:spPr>
      </p:pic>
    </p:spTree>
    <p:extLst>
      <p:ext uri="{BB962C8B-B14F-4D97-AF65-F5344CB8AC3E}">
        <p14:creationId xmlns:p14="http://schemas.microsoft.com/office/powerpoint/2010/main" val="598351995"/>
      </p:ext>
    </p:extLst>
  </p:cSld>
  <p:clrMapOvr>
    <a:masterClrMapping/>
  </p:clrMapOvr>
  <mc:AlternateContent xmlns:mc="http://schemas.openxmlformats.org/markup-compatibility/2006" xmlns:p14="http://schemas.microsoft.com/office/powerpoint/2010/main">
    <mc:Choice Requires="p14">
      <p:transition spd="slow" p14:dur="2000" advTm="72295"/>
    </mc:Choice>
    <mc:Fallback xmlns="">
      <p:transition spd="slow" advTm="72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999" y="58056"/>
            <a:ext cx="6981372" cy="768626"/>
          </a:xfrm>
        </p:spPr>
        <p:txBody>
          <a:bodyPr>
            <a:noAutofit/>
          </a:bodyPr>
          <a:lstStyle/>
          <a:p>
            <a:pPr lvl="0" algn="ctr" rtl="1">
              <a:lnSpc>
                <a:spcPts val="3900"/>
              </a:lnSpc>
              <a:defRPr/>
            </a:pPr>
            <a:r>
              <a:rPr lang="fa-IR" b="1" dirty="0" smtClean="0">
                <a:cs typeface="B Yagut" pitchFamily="2" charset="-78"/>
              </a:rPr>
              <a:t>بخشهای مختلف پرونده پزشکی</a:t>
            </a:r>
          </a:p>
        </p:txBody>
      </p:sp>
      <p:sp>
        <p:nvSpPr>
          <p:cNvPr id="4" name="Title 1"/>
          <p:cNvSpPr txBox="1">
            <a:spLocks/>
          </p:cNvSpPr>
          <p:nvPr/>
        </p:nvSpPr>
        <p:spPr>
          <a:xfrm>
            <a:off x="727231" y="764276"/>
            <a:ext cx="10937966" cy="5691116"/>
          </a:xfrm>
          <a:prstGeom prst="rect">
            <a:avLst/>
          </a:prstGeom>
        </p:spPr>
        <p:txBody>
          <a:bodyPr vert="horz" lIns="91440" tIns="45720" rIns="91440" bIns="45720" rtlCol="0" anchor="ctr">
            <a:noAutofit/>
          </a:bodyPr>
          <a:lstStyle/>
          <a:p>
            <a:pPr lvl="1" algn="r" rtl="1">
              <a:lnSpc>
                <a:spcPct val="200000"/>
              </a:lnSpc>
              <a:spcBef>
                <a:spcPct val="0"/>
              </a:spcBef>
            </a:pPr>
            <a:r>
              <a:rPr kumimoji="0" lang="fa-IR" sz="2800" b="0" i="0" u="none" strike="noStrike" kern="1200" cap="none" spc="0" normalizeH="0" baseline="0" noProof="0" dirty="0" smtClean="0">
                <a:ln>
                  <a:noFill/>
                </a:ln>
                <a:solidFill>
                  <a:schemeClr val="tx1"/>
                </a:solidFill>
                <a:effectLst/>
                <a:uLnTx/>
                <a:uFillTx/>
                <a:latin typeface="+mj-lt"/>
                <a:ea typeface="+mj-ea"/>
                <a:cs typeface="B Yagut" pitchFamily="2" charset="-78"/>
              </a:rPr>
              <a:t>1-</a:t>
            </a:r>
            <a:r>
              <a:rPr kumimoji="0" lang="fa-IR" sz="2800" b="0" i="0" u="none" strike="noStrike" kern="1200" cap="none" spc="0" normalizeH="0" noProof="0" dirty="0" smtClean="0">
                <a:ln>
                  <a:noFill/>
                </a:ln>
                <a:solidFill>
                  <a:schemeClr val="tx1"/>
                </a:solidFill>
                <a:effectLst/>
                <a:uLnTx/>
                <a:uFillTx/>
                <a:latin typeface="+mj-lt"/>
                <a:ea typeface="+mj-ea"/>
                <a:cs typeface="B Yagut" pitchFamily="2" charset="-78"/>
              </a:rPr>
              <a:t> مشخصات فردی شاغل</a:t>
            </a:r>
          </a:p>
          <a:p>
            <a:pPr lvl="1" algn="r" rtl="1">
              <a:lnSpc>
                <a:spcPct val="200000"/>
              </a:lnSpc>
              <a:spcBef>
                <a:spcPct val="0"/>
              </a:spcBef>
            </a:pPr>
            <a:r>
              <a:rPr lang="fa-IR" sz="2800" baseline="0" dirty="0" smtClean="0">
                <a:latin typeface="+mj-lt"/>
                <a:ea typeface="+mj-ea"/>
                <a:cs typeface="B Yagut" pitchFamily="2" charset="-78"/>
              </a:rPr>
              <a:t>2-سوابق</a:t>
            </a:r>
            <a:r>
              <a:rPr lang="fa-IR" sz="2800" dirty="0" smtClean="0">
                <a:latin typeface="+mj-lt"/>
                <a:ea typeface="+mj-ea"/>
                <a:cs typeface="B Yagut" pitchFamily="2" charset="-78"/>
              </a:rPr>
              <a:t> شغلی</a:t>
            </a:r>
          </a:p>
          <a:p>
            <a:pPr lvl="1" algn="r" rtl="1">
              <a:lnSpc>
                <a:spcPct val="200000"/>
              </a:lnSpc>
              <a:spcBef>
                <a:spcPct val="0"/>
              </a:spcBef>
            </a:pPr>
            <a:r>
              <a:rPr lang="fa-IR" sz="2800" dirty="0" smtClean="0">
                <a:latin typeface="+mj-lt"/>
                <a:ea typeface="+mj-ea"/>
                <a:cs typeface="B Yagut" pitchFamily="2" charset="-78"/>
              </a:rPr>
              <a:t>3-عوامل زیان آور محیط کار</a:t>
            </a:r>
          </a:p>
          <a:p>
            <a:pPr lvl="1" algn="r" rtl="1">
              <a:lnSpc>
                <a:spcPct val="200000"/>
              </a:lnSpc>
              <a:spcBef>
                <a:spcPct val="0"/>
              </a:spcBef>
            </a:pPr>
            <a:r>
              <a:rPr kumimoji="0" lang="fa-IR" sz="2800" b="0" i="0" u="none" strike="noStrike" kern="1200" cap="none" spc="0" normalizeH="0" baseline="0" noProof="0" dirty="0" smtClean="0">
                <a:ln>
                  <a:noFill/>
                </a:ln>
                <a:solidFill>
                  <a:schemeClr val="tx1"/>
                </a:solidFill>
                <a:effectLst/>
                <a:uLnTx/>
                <a:uFillTx/>
                <a:latin typeface="+mj-lt"/>
                <a:ea typeface="+mj-ea"/>
                <a:cs typeface="B Yagut" pitchFamily="2" charset="-78"/>
              </a:rPr>
              <a:t>4-سابقه</a:t>
            </a:r>
            <a:r>
              <a:rPr kumimoji="0" lang="fa-IR" sz="2800" b="0" i="0" u="none" strike="noStrike" kern="1200" cap="none" spc="0" normalizeH="0" noProof="0" dirty="0" smtClean="0">
                <a:ln>
                  <a:noFill/>
                </a:ln>
                <a:solidFill>
                  <a:schemeClr val="tx1"/>
                </a:solidFill>
                <a:effectLst/>
                <a:uLnTx/>
                <a:uFillTx/>
                <a:latin typeface="+mj-lt"/>
                <a:ea typeface="+mj-ea"/>
                <a:cs typeface="B Yagut" pitchFamily="2" charset="-78"/>
              </a:rPr>
              <a:t> شخصی، خانوادگی و پزشکی </a:t>
            </a:r>
            <a:r>
              <a:rPr kumimoji="0" lang="fa-IR" sz="2400" b="0" i="0" u="none" strike="noStrike" kern="1200" cap="none" spc="0" normalizeH="0" noProof="0" dirty="0" smtClean="0">
                <a:ln>
                  <a:noFill/>
                </a:ln>
                <a:solidFill>
                  <a:schemeClr val="tx1"/>
                </a:solidFill>
                <a:effectLst/>
                <a:uLnTx/>
                <a:uFillTx/>
                <a:latin typeface="+mj-lt"/>
                <a:ea typeface="+mj-ea"/>
                <a:cs typeface="B Yagut" pitchFamily="2" charset="-78"/>
              </a:rPr>
              <a:t>(بر اساس پاسخ شاغل تکمیل می شود)</a:t>
            </a:r>
            <a:endParaRPr kumimoji="0" lang="fa-IR" sz="2800" b="0" i="0" u="none" strike="noStrike" kern="1200" cap="none" spc="0" normalizeH="0" noProof="0" dirty="0" smtClean="0">
              <a:ln>
                <a:noFill/>
              </a:ln>
              <a:solidFill>
                <a:schemeClr val="tx1"/>
              </a:solidFill>
              <a:effectLst/>
              <a:uLnTx/>
              <a:uFillTx/>
              <a:latin typeface="+mj-lt"/>
              <a:ea typeface="+mj-ea"/>
              <a:cs typeface="B Yagut" pitchFamily="2" charset="-78"/>
            </a:endParaRPr>
          </a:p>
          <a:p>
            <a:pPr lvl="1" algn="r" rtl="1">
              <a:lnSpc>
                <a:spcPct val="150000"/>
              </a:lnSpc>
              <a:spcBef>
                <a:spcPct val="0"/>
              </a:spcBef>
            </a:pPr>
            <a:r>
              <a:rPr lang="fa-IR" sz="2800" baseline="0" dirty="0" smtClean="0">
                <a:latin typeface="+mj-lt"/>
                <a:ea typeface="+mj-ea"/>
                <a:cs typeface="B Yagut" pitchFamily="2" charset="-78"/>
              </a:rPr>
              <a:t>5-</a:t>
            </a:r>
            <a:r>
              <a:rPr lang="fa-IR" sz="2800" dirty="0" smtClean="0">
                <a:latin typeface="+mj-lt"/>
                <a:ea typeface="+mj-ea"/>
                <a:cs typeface="B Yagut" pitchFamily="2" charset="-78"/>
              </a:rPr>
              <a:t> معاینات</a:t>
            </a:r>
          </a:p>
          <a:p>
            <a:pPr lvl="2" algn="r" rtl="1">
              <a:lnSpc>
                <a:spcPct val="150000"/>
              </a:lnSpc>
              <a:spcBef>
                <a:spcPct val="0"/>
              </a:spcBef>
            </a:pPr>
            <a:r>
              <a:rPr lang="fa-IR" sz="2800" dirty="0" smtClean="0">
                <a:latin typeface="+mj-lt"/>
                <a:ea typeface="+mj-ea"/>
                <a:cs typeface="B Yagut" pitchFamily="2" charset="-78"/>
              </a:rPr>
              <a:t> </a:t>
            </a:r>
            <a:r>
              <a:rPr lang="fa-IR" sz="2400" dirty="0" smtClean="0">
                <a:latin typeface="+mj-lt"/>
                <a:ea typeface="+mj-ea"/>
                <a:cs typeface="B Yagut" pitchFamily="2" charset="-78"/>
              </a:rPr>
              <a:t>(عمومی، چشم، پوست مو ناخن، گوش حلق بینی، سر و گردن، پستان، ریه، قلب و عروق، شکم و لگن، کلیه و مجاری ادراری، تناسلی، سیستم عصبی، اعصاب و روان، اختلال خواب)</a:t>
            </a:r>
            <a:endParaRPr lang="fa-IR" sz="2800" dirty="0" smtClean="0">
              <a:latin typeface="+mj-lt"/>
              <a:ea typeface="+mj-ea"/>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7231" y="6150592"/>
            <a:ext cx="609600" cy="609600"/>
          </a:xfrm>
          <a:prstGeom prst="rect">
            <a:avLst/>
          </a:prstGeom>
        </p:spPr>
      </p:pic>
    </p:spTree>
    <p:extLst>
      <p:ext uri="{BB962C8B-B14F-4D97-AF65-F5344CB8AC3E}">
        <p14:creationId xmlns:p14="http://schemas.microsoft.com/office/powerpoint/2010/main" val="732148962"/>
      </p:ext>
    </p:extLst>
  </p:cSld>
  <p:clrMapOvr>
    <a:masterClrMapping/>
  </p:clrMapOvr>
  <mc:AlternateContent xmlns:mc="http://schemas.openxmlformats.org/markup-compatibility/2006" xmlns:p14="http://schemas.microsoft.com/office/powerpoint/2010/main">
    <mc:Choice Requires="p14">
      <p:transition spd="slow" p14:dur="2000" advTm="44187"/>
    </mc:Choice>
    <mc:Fallback xmlns="">
      <p:transition spd="slow" advTm="44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6603" y="1304808"/>
            <a:ext cx="11532358" cy="5016758"/>
          </a:xfrm>
          <a:prstGeom prst="rect">
            <a:avLst/>
          </a:prstGeom>
        </p:spPr>
        <p:txBody>
          <a:bodyPr wrap="square">
            <a:spAutoFit/>
          </a:bodyPr>
          <a:lstStyle/>
          <a:p>
            <a:pPr lvl="1" algn="r" rtl="1">
              <a:lnSpc>
                <a:spcPct val="200000"/>
              </a:lnSpc>
              <a:spcBef>
                <a:spcPct val="0"/>
              </a:spcBef>
            </a:pPr>
            <a:r>
              <a:rPr lang="fa-IR" sz="2800" dirty="0" smtClean="0">
                <a:cs typeface="B Yagut" pitchFamily="2" charset="-78"/>
              </a:rPr>
              <a:t>6- آزمایشات </a:t>
            </a:r>
            <a:r>
              <a:rPr lang="fa-IR" sz="2400" dirty="0" smtClean="0">
                <a:cs typeface="B Yagut" pitchFamily="2" charset="-78"/>
              </a:rPr>
              <a:t>(ادرار و خون )</a:t>
            </a:r>
            <a:endParaRPr lang="fa-IR" sz="2800" dirty="0" smtClean="0">
              <a:cs typeface="B Yagut" pitchFamily="2" charset="-78"/>
            </a:endParaRPr>
          </a:p>
          <a:p>
            <a:pPr lvl="1" algn="r" rtl="1">
              <a:lnSpc>
                <a:spcPct val="200000"/>
              </a:lnSpc>
              <a:spcBef>
                <a:spcPct val="0"/>
              </a:spcBef>
            </a:pPr>
            <a:r>
              <a:rPr lang="fa-IR" sz="2800" dirty="0" smtClean="0">
                <a:cs typeface="B Yagut" pitchFamily="2" charset="-78"/>
              </a:rPr>
              <a:t>7– پاراکلینیک </a:t>
            </a:r>
          </a:p>
          <a:p>
            <a:pPr lvl="2" algn="r" rtl="1">
              <a:lnSpc>
                <a:spcPct val="200000"/>
              </a:lnSpc>
              <a:spcBef>
                <a:spcPct val="0"/>
              </a:spcBef>
            </a:pPr>
            <a:r>
              <a:rPr lang="fa-IR" sz="2400" dirty="0" smtClean="0">
                <a:cs typeface="B Yagut" pitchFamily="2" charset="-78"/>
              </a:rPr>
              <a:t>(واکسیناسیون، اپتیومتری، سایر اقدامات پاراکلینیک از قبیل ادیومتری، اسپیرومتری، </a:t>
            </a:r>
            <a:r>
              <a:rPr lang="en-US" sz="2400" dirty="0" smtClean="0">
                <a:cs typeface="B Yagut" pitchFamily="2" charset="-78"/>
              </a:rPr>
              <a:t>EKG</a:t>
            </a:r>
            <a:r>
              <a:rPr lang="fa-IR" sz="2400" dirty="0" smtClean="0">
                <a:cs typeface="B Yagut" pitchFamily="2" charset="-78"/>
              </a:rPr>
              <a:t> ، یافته های رادیوگرافیک، بیولوژیک مانیتورینگ)</a:t>
            </a:r>
            <a:endParaRPr lang="fa-IR" sz="2800" dirty="0" smtClean="0">
              <a:cs typeface="B Yagut" pitchFamily="2" charset="-78"/>
            </a:endParaRPr>
          </a:p>
          <a:p>
            <a:pPr lvl="1" algn="r" rtl="1">
              <a:lnSpc>
                <a:spcPct val="200000"/>
              </a:lnSpc>
              <a:spcBef>
                <a:spcPct val="0"/>
              </a:spcBef>
            </a:pPr>
            <a:r>
              <a:rPr lang="fa-IR" sz="2800" dirty="0" smtClean="0">
                <a:cs typeface="B Yagut" pitchFamily="2" charset="-78"/>
              </a:rPr>
              <a:t>8- ثبت مشاوره ها و نتایج ارجاع ها</a:t>
            </a:r>
          </a:p>
          <a:p>
            <a:pPr lvl="1" algn="r" rtl="1">
              <a:lnSpc>
                <a:spcPct val="200000"/>
              </a:lnSpc>
              <a:spcBef>
                <a:spcPct val="0"/>
              </a:spcBef>
            </a:pPr>
            <a:r>
              <a:rPr lang="fa-IR" sz="2800" dirty="0" smtClean="0">
                <a:cs typeface="B Yagut" pitchFamily="2" charset="-78"/>
              </a:rPr>
              <a:t>9- نظریه نهایی پزشک متخصص طب کار/ سلامت شغلی در خصوص کار شاغل</a:t>
            </a:r>
          </a:p>
        </p:txBody>
      </p:sp>
      <p:sp>
        <p:nvSpPr>
          <p:cNvPr id="3" name="Title 1"/>
          <p:cNvSpPr>
            <a:spLocks noGrp="1"/>
          </p:cNvSpPr>
          <p:nvPr>
            <p:ph type="title"/>
          </p:nvPr>
        </p:nvSpPr>
        <p:spPr>
          <a:xfrm>
            <a:off x="2539999" y="58056"/>
            <a:ext cx="6981372" cy="768626"/>
          </a:xfrm>
        </p:spPr>
        <p:txBody>
          <a:bodyPr>
            <a:noAutofit/>
          </a:bodyPr>
          <a:lstStyle/>
          <a:p>
            <a:pPr lvl="0" algn="ctr" rtl="1">
              <a:lnSpc>
                <a:spcPts val="3900"/>
              </a:lnSpc>
              <a:defRPr/>
            </a:pPr>
            <a:r>
              <a:rPr lang="fa-IR" b="1" dirty="0" smtClean="0">
                <a:cs typeface="B Yagut" pitchFamily="2" charset="-78"/>
              </a:rPr>
              <a:t>بخشهای مختلف پرونده پزشکی</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440"/>
    </mc:Choice>
    <mc:Fallback xmlns="">
      <p:transition spd="slow" advTm="72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3696"/>
            <a:ext cx="10515600" cy="1325563"/>
          </a:xfrm>
        </p:spPr>
        <p:txBody>
          <a:bodyPr>
            <a:normAutofit/>
          </a:bodyPr>
          <a:lstStyle/>
          <a:p>
            <a:pPr algn="ctr" rtl="1"/>
            <a:r>
              <a:rPr lang="fa-IR" sz="4000" dirty="0" smtClean="0">
                <a:cs typeface="B Yagut" panose="00000400000000000000" pitchFamily="2" charset="-78"/>
              </a:rPr>
              <a:t>ماده قانونی مرتبط با معاینات شغلی</a:t>
            </a:r>
            <a:endParaRPr lang="en-US" sz="4000" dirty="0">
              <a:cs typeface="B Yagut" panose="00000400000000000000" pitchFamily="2" charset="-78"/>
            </a:endParaRPr>
          </a:p>
        </p:txBody>
      </p:sp>
      <p:sp>
        <p:nvSpPr>
          <p:cNvPr id="3" name="Content Placeholder 2"/>
          <p:cNvSpPr>
            <a:spLocks noGrp="1"/>
          </p:cNvSpPr>
          <p:nvPr>
            <p:ph idx="1"/>
          </p:nvPr>
        </p:nvSpPr>
        <p:spPr>
          <a:xfrm>
            <a:off x="403538" y="1439259"/>
            <a:ext cx="11384924" cy="4871389"/>
          </a:xfrm>
        </p:spPr>
        <p:txBody>
          <a:bodyPr>
            <a:normAutofit fontScale="92500"/>
          </a:bodyPr>
          <a:lstStyle/>
          <a:p>
            <a:pPr algn="just" rtl="1">
              <a:lnSpc>
                <a:spcPct val="210000"/>
              </a:lnSpc>
            </a:pPr>
            <a:r>
              <a:rPr lang="fa-IR" dirty="0" smtClean="0">
                <a:cs typeface="B Yagut" panose="00000400000000000000" pitchFamily="2" charset="-78"/>
              </a:rPr>
              <a:t>طبق دستورالعمل </a:t>
            </a:r>
            <a:r>
              <a:rPr lang="fa-IR" dirty="0">
                <a:cs typeface="B Yagut" panose="00000400000000000000" pitchFamily="2" charset="-78"/>
              </a:rPr>
              <a:t>تامین سلامت کار در کارگاههای </a:t>
            </a:r>
            <a:r>
              <a:rPr lang="fa-IR" dirty="0" smtClean="0">
                <a:cs typeface="B Yagut" panose="00000400000000000000" pitchFamily="2" charset="-78"/>
              </a:rPr>
              <a:t>کوچک</a:t>
            </a:r>
            <a:r>
              <a:rPr lang="fa-IR" dirty="0">
                <a:cs typeface="B Yagut" panose="00000400000000000000" pitchFamily="2" charset="-78"/>
              </a:rPr>
              <a:t>،</a:t>
            </a:r>
            <a:r>
              <a:rPr lang="en-US" dirty="0" smtClean="0">
                <a:cs typeface="B Yagut" panose="00000400000000000000" pitchFamily="2" charset="-78"/>
              </a:rPr>
              <a:t> </a:t>
            </a:r>
            <a:r>
              <a:rPr lang="fa-IR" dirty="0">
                <a:cs typeface="B Yagut" panose="00000400000000000000" pitchFamily="2" charset="-78"/>
              </a:rPr>
              <a:t>وزارت بهداشت درمان و آموزش </a:t>
            </a:r>
            <a:r>
              <a:rPr lang="fa-IR" dirty="0" smtClean="0">
                <a:cs typeface="B Yagut" panose="00000400000000000000" pitchFamily="2" charset="-78"/>
              </a:rPr>
              <a:t>پزشکی، معاونت سلامت، مرکز </a:t>
            </a:r>
            <a:r>
              <a:rPr lang="fa-IR" dirty="0">
                <a:cs typeface="B Yagut" panose="00000400000000000000" pitchFamily="2" charset="-78"/>
              </a:rPr>
              <a:t>سلامت محیط و </a:t>
            </a:r>
            <a:r>
              <a:rPr lang="fa-IR" dirty="0" smtClean="0">
                <a:cs typeface="B Yagut" panose="00000400000000000000" pitchFamily="2" charset="-78"/>
              </a:rPr>
              <a:t>کار، تیرماه1386</a:t>
            </a:r>
            <a:endParaRPr lang="en-US" dirty="0" smtClean="0">
              <a:cs typeface="B Yagut" panose="00000400000000000000" pitchFamily="2" charset="-78"/>
            </a:endParaRPr>
          </a:p>
          <a:p>
            <a:pPr algn="just" rtl="1">
              <a:lnSpc>
                <a:spcPct val="210000"/>
              </a:lnSpc>
            </a:pPr>
            <a:r>
              <a:rPr lang="fa-IR" dirty="0" smtClean="0">
                <a:cs typeface="B Yagut" panose="00000400000000000000" pitchFamily="2" charset="-78"/>
              </a:rPr>
              <a:t>ماده </a:t>
            </a:r>
            <a:r>
              <a:rPr lang="fa-IR" dirty="0">
                <a:cs typeface="B Yagut" panose="00000400000000000000" pitchFamily="2" charset="-78"/>
              </a:rPr>
              <a:t>45: مطابق با ماده 92 قانون كار كارفرمايان /مديران ارشد در كارگاههاي موضوع ماده 1 اين دستورالعمل موظفند مطابق با دستورالعمل مصوب وزارت بهداشت،درمان و آموزش پزشكي حداقل سالي يكبار امكانات لازم جهت انجام معاينات شغلي شاغلين تحت پوشش خود را فراهم نمايند.</a:t>
            </a:r>
            <a:endParaRPr lang="en-US" dirty="0">
              <a:cs typeface="B Yagut" panose="00000400000000000000" pitchFamily="2" charset="-78"/>
            </a:endParaRPr>
          </a:p>
          <a:p>
            <a:pPr algn="just" rtl="1">
              <a:lnSpc>
                <a:spcPct val="210000"/>
              </a:lnSpc>
            </a:pPr>
            <a:endParaRPr lang="en-US"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005848"/>
            <a:ext cx="609600" cy="609600"/>
          </a:xfrm>
          <a:prstGeom prst="rect">
            <a:avLst/>
          </a:prstGeom>
        </p:spPr>
      </p:pic>
    </p:spTree>
    <p:extLst>
      <p:ext uri="{BB962C8B-B14F-4D97-AF65-F5344CB8AC3E}">
        <p14:creationId xmlns:p14="http://schemas.microsoft.com/office/powerpoint/2010/main" val="1751149998"/>
      </p:ext>
    </p:extLst>
  </p:cSld>
  <p:clrMapOvr>
    <a:masterClrMapping/>
  </p:clrMapOvr>
  <mc:AlternateContent xmlns:mc="http://schemas.openxmlformats.org/markup-compatibility/2006" xmlns:p14="http://schemas.microsoft.com/office/powerpoint/2010/main">
    <mc:Choice Requires="p14">
      <p:transition spd="slow" p14:dur="2000" advTm="87850"/>
    </mc:Choice>
    <mc:Fallback xmlns="">
      <p:transition spd="slow" advTm="87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2053988" y="247344"/>
            <a:ext cx="8229600" cy="789887"/>
          </a:xfrm>
          <a:prstGeom prst="rect">
            <a:avLst/>
          </a:prstGeom>
        </p:spPr>
        <p:txBody>
          <a:bodyPr>
            <a:normAutofit/>
          </a:body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4400" b="1" i="0" u="none" strike="noStrike" kern="1200" cap="none" spc="0" normalizeH="0" baseline="0" noProof="0" smtClean="0">
                <a:ln>
                  <a:noFill/>
                </a:ln>
                <a:solidFill>
                  <a:schemeClr val="tx1"/>
                </a:solidFill>
                <a:effectLst/>
                <a:uLnTx/>
                <a:uFillTx/>
                <a:latin typeface="+mj-lt"/>
                <a:ea typeface="+mj-ea"/>
                <a:cs typeface="B Yagut" panose="00000400000000000000" pitchFamily="2" charset="-78"/>
              </a:rPr>
              <a:t>خلاصه و </a:t>
            </a:r>
            <a:r>
              <a:rPr kumimoji="0" lang="fa-IR" sz="4400" b="1" i="0" u="none" strike="noStrike" kern="1200" cap="none" spc="0" normalizeH="0" baseline="0" noProof="0" dirty="0" smtClean="0">
                <a:ln>
                  <a:noFill/>
                </a:ln>
                <a:solidFill>
                  <a:schemeClr val="tx1"/>
                </a:solidFill>
                <a:effectLst/>
                <a:uLnTx/>
                <a:uFillTx/>
                <a:latin typeface="+mj-lt"/>
                <a:ea typeface="+mj-ea"/>
                <a:cs typeface="B Yagut" panose="00000400000000000000" pitchFamily="2" charset="-78"/>
              </a:rPr>
              <a:t>نتیجه گیری</a:t>
            </a:r>
            <a:endParaRPr kumimoji="0" lang="en-US" sz="4400" b="1" i="0" u="none" strike="noStrike" kern="1200" cap="none" spc="0" normalizeH="0" baseline="0" noProof="0" dirty="0">
              <a:ln>
                <a:noFill/>
              </a:ln>
              <a:solidFill>
                <a:schemeClr val="tx1"/>
              </a:solidFill>
              <a:effectLst/>
              <a:uLnTx/>
              <a:uFillTx/>
              <a:latin typeface="+mj-lt"/>
              <a:ea typeface="+mj-ea"/>
              <a:cs typeface="B Yagut" panose="00000400000000000000" pitchFamily="2" charset="-78"/>
            </a:endParaRPr>
          </a:p>
        </p:txBody>
      </p:sp>
      <p:sp>
        <p:nvSpPr>
          <p:cNvPr id="5" name="Title 6"/>
          <p:cNvSpPr txBox="1">
            <a:spLocks/>
          </p:cNvSpPr>
          <p:nvPr/>
        </p:nvSpPr>
        <p:spPr>
          <a:xfrm>
            <a:off x="354842" y="1204960"/>
            <a:ext cx="11395880" cy="5264079"/>
          </a:xfrm>
          <a:prstGeom prst="rect">
            <a:avLst/>
          </a:prstGeom>
        </p:spPr>
        <p:txBody>
          <a:bodyPr>
            <a:noAutofit/>
          </a:bodyPr>
          <a:lstStyle/>
          <a:p>
            <a:pPr marL="0" marR="0" lvl="0" indent="0" algn="just" defTabSz="914400" rtl="1" eaLnBrk="1" fontAlgn="auto" latinLnBrk="0" hangingPunct="1">
              <a:lnSpc>
                <a:spcPct val="150000"/>
              </a:lnSpc>
              <a:spcBef>
                <a:spcPct val="0"/>
              </a:spcBef>
              <a:spcAft>
                <a:spcPts val="0"/>
              </a:spcAft>
              <a:buClrTx/>
              <a:buSzTx/>
              <a:buFontTx/>
              <a:buNone/>
              <a:tabLst/>
              <a:defRPr/>
            </a:pPr>
            <a:r>
              <a:rPr kumimoji="0" lang="fa-IR" sz="2800" i="0" u="none" strike="noStrike" kern="1200" cap="none" spc="0" normalizeH="0" baseline="0" noProof="0" dirty="0" smtClean="0">
                <a:ln>
                  <a:noFill/>
                </a:ln>
                <a:solidFill>
                  <a:schemeClr val="tx1"/>
                </a:solidFill>
                <a:effectLst/>
                <a:uLnTx/>
                <a:uFillTx/>
                <a:latin typeface="+mj-lt"/>
                <a:ea typeface="+mj-ea"/>
                <a:cs typeface="B Yagut" panose="00000400000000000000" pitchFamily="2" charset="-78"/>
              </a:rPr>
              <a:t>از مطالب یاد شده در این فصل چنین بر می آید </a:t>
            </a:r>
            <a:r>
              <a:rPr kumimoji="0" lang="fa-IR" sz="2800" i="0" u="none" strike="noStrike" kern="1200" cap="none" spc="0" normalizeH="0" noProof="0" dirty="0" smtClean="0">
                <a:ln>
                  <a:noFill/>
                </a:ln>
                <a:solidFill>
                  <a:schemeClr val="tx1"/>
                </a:solidFill>
                <a:effectLst/>
                <a:uLnTx/>
                <a:uFillTx/>
                <a:latin typeface="+mj-lt"/>
                <a:ea typeface="+mj-ea"/>
                <a:cs typeface="B Yagut" panose="00000400000000000000" pitchFamily="2" charset="-78"/>
              </a:rPr>
              <a:t>که ابتدای شروع هر شغلی بایستی وضعیت سلامت فرد بررسی  شده و توانایی جسمی و روحی فرد برای شغل مورد نظر تعیین گردد. با گذر زمان بدلیل وجود عوامل زیان آور در محیط های کاری، سلامتی افراد تحت تاثیر قرار گرفته و بایستی به صورت دوره ای نیز سلامت آنها بررسی گردد. در ضمن به دلایل خاص مانند خروج از کار یا تعطیلی موقت کار(مانند پاندمی کرونا) جهت بازگشت افراد بایستی معاینات اختصاصی در نظر گرفت.</a:t>
            </a:r>
          </a:p>
          <a:p>
            <a:pPr marL="0" marR="0" lvl="0" indent="0" algn="just" defTabSz="914400" rtl="1" eaLnBrk="1" fontAlgn="auto" latinLnBrk="0" hangingPunct="1">
              <a:lnSpc>
                <a:spcPct val="150000"/>
              </a:lnSpc>
              <a:spcBef>
                <a:spcPct val="0"/>
              </a:spcBef>
              <a:spcAft>
                <a:spcPts val="0"/>
              </a:spcAft>
              <a:buClrTx/>
              <a:buSzTx/>
              <a:buFontTx/>
              <a:buNone/>
              <a:tabLst/>
              <a:defRPr/>
            </a:pPr>
            <a:r>
              <a:rPr lang="fa-IR" sz="2800" baseline="0" dirty="0" smtClean="0">
                <a:latin typeface="+mj-lt"/>
                <a:ea typeface="+mj-ea"/>
                <a:cs typeface="B Yagut" panose="00000400000000000000" pitchFamily="2" charset="-78"/>
              </a:rPr>
              <a:t>بهورزان</a:t>
            </a:r>
            <a:r>
              <a:rPr lang="fa-IR" sz="2800" dirty="0" smtClean="0">
                <a:latin typeface="+mj-lt"/>
                <a:ea typeface="+mj-ea"/>
                <a:cs typeface="B Yagut" panose="00000400000000000000" pitchFamily="2" charset="-78"/>
              </a:rPr>
              <a:t> به عنوان یکی از اعضای تیم سلامت، آموزش می بینند تا با توجه به شغلهای موجود در روستا و نیاز شاغلین، آموزش داده و آنها را به انجام معاینات </a:t>
            </a:r>
            <a:r>
              <a:rPr lang="fa-IR" sz="2800" smtClean="0">
                <a:latin typeface="+mj-lt"/>
                <a:ea typeface="+mj-ea"/>
                <a:cs typeface="B Yagut" panose="00000400000000000000" pitchFamily="2" charset="-78"/>
              </a:rPr>
              <a:t>شغلی ترغیب نمایند.</a:t>
            </a:r>
            <a:endParaRPr kumimoji="0" lang="en-US" sz="2800" i="0" u="none" strike="noStrike" kern="1200" cap="none" spc="0" normalizeH="0" baseline="0" noProof="0" dirty="0">
              <a:ln>
                <a:noFill/>
              </a:ln>
              <a:solidFill>
                <a:schemeClr val="tx1"/>
              </a:solidFill>
              <a:effectLst/>
              <a:uLnTx/>
              <a:uFillTx/>
              <a:latin typeface="+mj-lt"/>
              <a:ea typeface="+mj-ea"/>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4842" y="602716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895"/>
    </mc:Choice>
    <mc:Fallback xmlns="">
      <p:transition spd="slow" advTm="87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20800"/>
            <a:ext cx="10515600" cy="5346700"/>
          </a:xfrm>
        </p:spPr>
        <p:txBody>
          <a:bodyPr>
            <a:noAutofit/>
          </a:bodyPr>
          <a:lstStyle/>
          <a:p>
            <a:pPr marL="514350" indent="-514350" algn="r" rtl="1">
              <a:lnSpc>
                <a:spcPct val="200000"/>
              </a:lnSpc>
              <a:buFont typeface="+mj-lt"/>
              <a:buAutoNum type="arabicPeriod"/>
            </a:pPr>
            <a:r>
              <a:rPr lang="fa-IR" sz="3200" dirty="0" smtClean="0">
                <a:cs typeface="B Yagut" pitchFamily="2" charset="-78"/>
              </a:rPr>
              <a:t>انوع معاینات شغلی برای شاغلین را توضیح دهید؟</a:t>
            </a:r>
          </a:p>
          <a:p>
            <a:pPr marL="514350" indent="-514350" algn="r" rtl="1">
              <a:lnSpc>
                <a:spcPct val="200000"/>
              </a:lnSpc>
              <a:buFont typeface="+mj-lt"/>
              <a:buAutoNum type="arabicPeriod"/>
            </a:pPr>
            <a:r>
              <a:rPr lang="fa-IR" sz="3200" dirty="0" smtClean="0">
                <a:cs typeface="B Yagut" pitchFamily="2" charset="-78"/>
              </a:rPr>
              <a:t>دلایل معاینات قبل از استخدام را بیان نمائید؟</a:t>
            </a:r>
          </a:p>
          <a:p>
            <a:pPr marL="514350" indent="-514350" algn="r" rtl="1">
              <a:lnSpc>
                <a:spcPct val="200000"/>
              </a:lnSpc>
              <a:buFont typeface="+mj-lt"/>
              <a:buAutoNum type="arabicPeriod"/>
            </a:pPr>
            <a:r>
              <a:rPr lang="fa-IR" sz="3200" dirty="0" smtClean="0">
                <a:cs typeface="B Yagut" pitchFamily="2" charset="-78"/>
              </a:rPr>
              <a:t>دلایل معاینات پزشکی دوره ای بیان نمائید؟</a:t>
            </a:r>
          </a:p>
          <a:p>
            <a:pPr marL="514350" indent="-514350" algn="r" rtl="1">
              <a:lnSpc>
                <a:spcPct val="200000"/>
              </a:lnSpc>
              <a:buFont typeface="+mj-lt"/>
              <a:buAutoNum type="arabicPeriod"/>
            </a:pPr>
            <a:r>
              <a:rPr lang="fa-IR" sz="3200" dirty="0" smtClean="0">
                <a:cs typeface="B Yagut" pitchFamily="2" charset="-78"/>
              </a:rPr>
              <a:t>دلایل معاینات پزشکی اختصاصی بیان نمائید؟</a:t>
            </a:r>
          </a:p>
          <a:p>
            <a:pPr marL="514350" indent="-514350" algn="r" rtl="1">
              <a:lnSpc>
                <a:spcPct val="200000"/>
              </a:lnSpc>
              <a:buFont typeface="+mj-lt"/>
              <a:buAutoNum type="arabicPeriod"/>
            </a:pPr>
            <a:r>
              <a:rPr lang="fa-IR" sz="3200" dirty="0" smtClean="0">
                <a:cs typeface="B Yagut" pitchFamily="2" charset="-78"/>
              </a:rPr>
              <a:t>بخش</a:t>
            </a:r>
            <a:r>
              <a:rPr lang="fa-IR" sz="3200" dirty="0" smtClean="0">
                <a:cs typeface="B Zar"/>
              </a:rPr>
              <a:t>‌</a:t>
            </a:r>
            <a:r>
              <a:rPr lang="fa-IR" sz="3200" dirty="0" smtClean="0">
                <a:cs typeface="B Yagut" pitchFamily="2" charset="-78"/>
              </a:rPr>
              <a:t>های مختلف پرونده پزشکی بیان نمائید؟</a:t>
            </a:r>
          </a:p>
        </p:txBody>
      </p:sp>
      <p:sp>
        <p:nvSpPr>
          <p:cNvPr id="7" name="Title 1"/>
          <p:cNvSpPr txBox="1">
            <a:spLocks/>
          </p:cNvSpPr>
          <p:nvPr/>
        </p:nvSpPr>
        <p:spPr>
          <a:xfrm>
            <a:off x="3830145" y="-4763"/>
            <a:ext cx="3594100" cy="1325563"/>
          </a:xfrm>
          <a:prstGeom prst="rect">
            <a:avLst/>
          </a:prstGeom>
          <a:solidFill>
            <a:schemeClr val="bg1"/>
          </a:solidFill>
        </p:spPr>
        <p:txBody>
          <a:bodyPr vert="horz" lIns="91440" tIns="45720" rIns="91440" bIns="45720" rtlCol="0" anchor="ctr">
            <a:normAutofit/>
          </a:body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fa-IR" sz="4000" b="0" i="0" u="none" strike="noStrike" kern="1200" cap="none" spc="0" normalizeH="0" baseline="0" noProof="0" dirty="0" smtClean="0">
                <a:ln>
                  <a:noFill/>
                </a:ln>
                <a:solidFill>
                  <a:schemeClr val="tx1"/>
                </a:solidFill>
                <a:effectLst/>
                <a:uLnTx/>
                <a:uFillTx/>
                <a:latin typeface="+mj-lt"/>
                <a:ea typeface="+mj-ea"/>
                <a:cs typeface="B Yagut" panose="00000400000000000000" pitchFamily="2" charset="-78"/>
              </a:rPr>
              <a:t>پرسش تمرین</a:t>
            </a:r>
            <a:endParaRPr kumimoji="0" lang="en-US" sz="4000" b="0" i="0" u="none" strike="noStrike" kern="1200" cap="none" spc="0" normalizeH="0" baseline="0" noProof="0" dirty="0">
              <a:ln>
                <a:noFill/>
              </a:ln>
              <a:solidFill>
                <a:schemeClr val="tx1"/>
              </a:solidFill>
              <a:effectLst/>
              <a:uLnTx/>
              <a:uFillTx/>
              <a:latin typeface="+mj-lt"/>
              <a:ea typeface="+mj-ea"/>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587484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616"/>
    </mc:Choice>
    <mc:Fallback xmlns="">
      <p:transition spd="slow" advTm="28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algn="r" rtl="1"/>
            <a:r>
              <a:rPr lang="fa-IR" dirty="0" smtClean="0">
                <a:cs typeface="B Yagut" panose="00000400000000000000" pitchFamily="2" charset="-78"/>
              </a:rPr>
              <a:t>فهرست منابع:</a:t>
            </a:r>
            <a:endParaRPr lang="en-US" dirty="0">
              <a:cs typeface="B Yagut" panose="00000400000000000000" pitchFamily="2" charset="-78"/>
            </a:endParaRPr>
          </a:p>
        </p:txBody>
      </p:sp>
      <p:sp>
        <p:nvSpPr>
          <p:cNvPr id="3" name="Content Placeholder 2"/>
          <p:cNvSpPr>
            <a:spLocks noGrp="1"/>
          </p:cNvSpPr>
          <p:nvPr>
            <p:ph idx="1"/>
          </p:nvPr>
        </p:nvSpPr>
        <p:spPr>
          <a:xfrm>
            <a:off x="518615" y="1825625"/>
            <a:ext cx="11259403" cy="2214112"/>
          </a:xfrm>
          <a:solidFill>
            <a:schemeClr val="bg1"/>
          </a:solidFill>
        </p:spPr>
        <p:txBody>
          <a:bodyPr>
            <a:normAutofit fontScale="92500" lnSpcReduction="10000"/>
          </a:bodyPr>
          <a:lstStyle/>
          <a:p>
            <a:pPr marL="514350" indent="-514350" algn="just" rtl="1">
              <a:buFont typeface="+mj-lt"/>
              <a:buAutoNum type="arabicPeriod"/>
            </a:pPr>
            <a:r>
              <a:rPr lang="fa-IR" sz="2400" dirty="0">
                <a:cs typeface="B Yagut" pitchFamily="2" charset="-78"/>
              </a:rPr>
              <a:t>بسته آموزشي بهداشت حرفه اي، معاونت </a:t>
            </a:r>
            <a:r>
              <a:rPr lang="fa-IR" sz="2400" dirty="0" smtClean="0">
                <a:cs typeface="B Yagut" pitchFamily="2" charset="-78"/>
              </a:rPr>
              <a:t>بهداشت، </a:t>
            </a:r>
            <a:r>
              <a:rPr lang="fa-IR" sz="2400" dirty="0">
                <a:cs typeface="B Yagut" pitchFamily="2" charset="-78"/>
              </a:rPr>
              <a:t>مرکز سلامت محیط و </a:t>
            </a:r>
            <a:r>
              <a:rPr lang="fa-IR" sz="2400" dirty="0" smtClean="0">
                <a:cs typeface="B Yagut" pitchFamily="2" charset="-78"/>
              </a:rPr>
              <a:t>کار</a:t>
            </a:r>
          </a:p>
          <a:p>
            <a:pPr marL="514350" indent="-514350" algn="just" rtl="1">
              <a:buFont typeface="+mj-lt"/>
              <a:buAutoNum type="arabicPeriod"/>
            </a:pPr>
            <a:r>
              <a:rPr lang="fa-IR" sz="2400" dirty="0">
                <a:cs typeface="B Yagut" pitchFamily="2" charset="-78"/>
              </a:rPr>
              <a:t>بسته آموزشي  بهداشت حرفه اي و طب كار بر اساس بسته خدمت (شماره دو) ، وزارت بهداشت ،درمان و آموزش </a:t>
            </a:r>
            <a:r>
              <a:rPr lang="fa-IR" sz="2400" dirty="0" smtClean="0">
                <a:cs typeface="B Yagut" pitchFamily="2" charset="-78"/>
              </a:rPr>
              <a:t>پزشکی، </a:t>
            </a:r>
            <a:r>
              <a:rPr lang="fa-IR" sz="2400" dirty="0">
                <a:cs typeface="B Yagut" pitchFamily="2" charset="-78"/>
              </a:rPr>
              <a:t>معاونت </a:t>
            </a:r>
            <a:r>
              <a:rPr lang="fa-IR" sz="2400" dirty="0" smtClean="0">
                <a:cs typeface="B Yagut" pitchFamily="2" charset="-78"/>
              </a:rPr>
              <a:t>بهداشت، </a:t>
            </a:r>
            <a:r>
              <a:rPr lang="fa-IR" sz="2400" dirty="0">
                <a:cs typeface="B Yagut" pitchFamily="2" charset="-78"/>
              </a:rPr>
              <a:t>مرکز سلامت محیط و </a:t>
            </a:r>
            <a:r>
              <a:rPr lang="fa-IR" sz="2400" dirty="0" smtClean="0">
                <a:cs typeface="B Yagut" pitchFamily="2" charset="-78"/>
              </a:rPr>
              <a:t>کار،  </a:t>
            </a:r>
            <a:r>
              <a:rPr lang="fa-IR" sz="2400" dirty="0">
                <a:cs typeface="B Yagut" pitchFamily="2" charset="-78"/>
              </a:rPr>
              <a:t>بهار 1394</a:t>
            </a:r>
          </a:p>
          <a:p>
            <a:pPr marL="514350" indent="-514350" algn="just" rtl="1">
              <a:buFont typeface="+mj-lt"/>
              <a:buAutoNum type="arabicPeriod"/>
            </a:pPr>
            <a:r>
              <a:rPr lang="fa-IR" sz="2400" dirty="0" smtClean="0">
                <a:cs typeface="B Yagut" pitchFamily="2" charset="-78"/>
              </a:rPr>
              <a:t>کلیات بهداشت حرفه ای، دکتر علیرضا چوبینه، نوید امیر زاده، انتشارات دانشگاه علوم پزشکی شیراز</a:t>
            </a:r>
          </a:p>
          <a:p>
            <a:pPr marL="514350" indent="-514350" algn="just" rtl="1">
              <a:buFont typeface="+mj-lt"/>
              <a:buAutoNum type="arabicPeriod"/>
            </a:pPr>
            <a:r>
              <a:rPr lang="fa-IR" sz="2400" dirty="0" smtClean="0">
                <a:cs typeface="B Yagut" pitchFamily="2" charset="-78"/>
              </a:rPr>
              <a:t>دستورالعمل تامین سلامت کار در کارگاههای کوچک، وزارت بهداشت درمان و آموزش پزشکی، معاونت سلامت، مرکز سلامت محیط و کار</a:t>
            </a:r>
            <a:endParaRPr lang="en-US" sz="2400" dirty="0" smtClean="0">
              <a:cs typeface="B Yagut" panose="00000400000000000000" pitchFamily="2" charset="-78"/>
            </a:endParaRPr>
          </a:p>
          <a:p>
            <a:pPr marL="514350" indent="-514350" algn="just" rtl="1">
              <a:buFont typeface="+mj-lt"/>
              <a:buAutoNum type="arabicPeriod"/>
            </a:pPr>
            <a:endParaRPr lang="fa-IR" sz="2400" dirty="0" smtClean="0">
              <a:cs typeface="B Yagut" pitchFamily="2" charset="-78"/>
            </a:endParaRPr>
          </a:p>
          <a:p>
            <a:pPr algn="just" rtl="1"/>
            <a:endParaRPr lang="en-US" sz="24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3225285"/>
      </p:ext>
    </p:extLst>
  </p:cSld>
  <p:clrMapOvr>
    <a:masterClrMapping/>
  </p:clrMapOvr>
  <mc:AlternateContent xmlns:mc="http://schemas.openxmlformats.org/markup-compatibility/2006" xmlns:p14="http://schemas.microsoft.com/office/powerpoint/2010/main">
    <mc:Choice Requires="p14">
      <p:transition spd="slow" p14:dur="2000" advTm="17594"/>
    </mc:Choice>
    <mc:Fallback xmlns="">
      <p:transition spd="slow" advTm="1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812800" y="1447801"/>
            <a:ext cx="10363200" cy="1470025"/>
          </a:xfrm>
        </p:spPr>
        <p:txBody>
          <a:bodyPr>
            <a:normAutofit fontScale="90000"/>
          </a:bodyPr>
          <a:lstStyle/>
          <a:p>
            <a:pPr rtl="1"/>
            <a:r>
              <a:rPr lang="fa-IR" b="1" dirty="0" smtClean="0">
                <a:cs typeface="B Yagut" panose="00000400000000000000" pitchFamily="2" charset="-78"/>
              </a:rPr>
              <a:t> لطفاً نظرات و پیشنهادات خود پیرامون این بسته آموزشی را به آدرس زیر ارسال کنید</a:t>
            </a:r>
            <a:endParaRPr lang="en-US" b="1" dirty="0">
              <a:cs typeface="B Yagut" panose="00000400000000000000" pitchFamily="2" charset="-78"/>
            </a:endParaRPr>
          </a:p>
        </p:txBody>
      </p:sp>
      <p:sp>
        <p:nvSpPr>
          <p:cNvPr id="5" name="Subtitle 4"/>
          <p:cNvSpPr>
            <a:spLocks noGrp="1"/>
          </p:cNvSpPr>
          <p:nvPr>
            <p:ph type="subTitle" idx="1"/>
          </p:nvPr>
        </p:nvSpPr>
        <p:spPr>
          <a:xfrm>
            <a:off x="571462" y="3200400"/>
            <a:ext cx="10763325" cy="1752600"/>
          </a:xfrm>
        </p:spPr>
        <p:txBody>
          <a:bodyPr>
            <a:normAutofit/>
          </a:bodyPr>
          <a:lstStyle/>
          <a:p>
            <a:pPr rtl="1"/>
            <a:r>
              <a:rPr lang="fa-IR" dirty="0" smtClean="0">
                <a:solidFill>
                  <a:schemeClr val="tx1"/>
                </a:solidFill>
                <a:cs typeface="B Yagut" panose="00000400000000000000" pitchFamily="2" charset="-78"/>
              </a:rPr>
              <a:t> دانشگاه علوم پزشکی و خدمات بهداشتی درمانی شیراز</a:t>
            </a:r>
          </a:p>
          <a:p>
            <a:pPr rtl="1"/>
            <a:r>
              <a:rPr lang="fa-IR" smtClean="0"/>
              <a:t>امور بهورزی معاونت بهداشت </a:t>
            </a:r>
            <a:endParaRPr lang="en-US" dirty="0" smtClean="0">
              <a:solidFill>
                <a:schemeClr val="tx1"/>
              </a:solidFill>
              <a:cs typeface="B Yagut" panose="00000400000000000000" pitchFamily="2" charset="-78"/>
            </a:endParaRPr>
          </a:p>
          <a:p>
            <a:pPr rtl="1"/>
            <a:r>
              <a:rPr lang="fa-IR" dirty="0" smtClean="0">
                <a:solidFill>
                  <a:schemeClr val="tx1"/>
                </a:solidFill>
                <a:cs typeface="B Yagut" panose="00000400000000000000" pitchFamily="2" charset="-78"/>
              </a:rPr>
              <a:t>پست الکترونیک</a:t>
            </a:r>
            <a:r>
              <a:rPr lang="en-US" dirty="0" smtClean="0">
                <a:solidFill>
                  <a:schemeClr val="tx1"/>
                </a:solidFill>
                <a:cs typeface="B Yagut" panose="00000400000000000000" pitchFamily="2" charset="-78"/>
              </a:rPr>
              <a:t>  </a:t>
            </a:r>
            <a:r>
              <a:rPr lang="fa-IR" dirty="0" smtClean="0">
                <a:solidFill>
                  <a:schemeClr val="tx1"/>
                </a:solidFill>
                <a:cs typeface="B Yagut" panose="00000400000000000000" pitchFamily="2" charset="-78"/>
              </a:rPr>
              <a:t> </a:t>
            </a:r>
            <a:r>
              <a:rPr lang="en-US" dirty="0" smtClean="0">
                <a:solidFill>
                  <a:schemeClr val="tx1"/>
                </a:solidFill>
                <a:cs typeface="B Yagut" panose="00000400000000000000" pitchFamily="2" charset="-78"/>
              </a:rPr>
              <a:t>Shiraz_behvarz@sums.ac.ir</a:t>
            </a:r>
            <a:endParaRPr lang="en-US" i="1" dirty="0">
              <a:solidFill>
                <a:schemeClr val="tx1"/>
              </a:solidFill>
              <a:cs typeface="B Yagut" panose="00000400000000000000" pitchFamily="2" charset="-78"/>
            </a:endParaRPr>
          </a:p>
        </p:txBody>
      </p:sp>
    </p:spTree>
    <p:extLst>
      <p:ext uri="{BB962C8B-B14F-4D97-AF65-F5344CB8AC3E}">
        <p14:creationId xmlns:p14="http://schemas.microsoft.com/office/powerpoint/2010/main" val="2963053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461" y="0"/>
            <a:ext cx="10972800" cy="725470"/>
          </a:xfrm>
        </p:spPr>
        <p:txBody>
          <a:bodyPr>
            <a:noAutofit/>
          </a:bodyPr>
          <a:lstStyle/>
          <a:p>
            <a:pPr algn="ctr" rtl="1"/>
            <a:r>
              <a:rPr lang="fa-IR" b="1" dirty="0" smtClean="0">
                <a:cs typeface="B Yagut" panose="00000400000000000000" pitchFamily="2" charset="-78"/>
              </a:rPr>
              <a:t> مشخصات سند</a:t>
            </a:r>
            <a:endParaRPr lang="en-US" b="1" dirty="0">
              <a:cs typeface="B Yagut" panose="00000400000000000000" pitchFamily="2" charset="-78"/>
            </a:endParaRPr>
          </a:p>
        </p:txBody>
      </p:sp>
      <p:sp>
        <p:nvSpPr>
          <p:cNvPr id="5" name="Text Placeholder 4"/>
          <p:cNvSpPr>
            <a:spLocks noGrp="1"/>
          </p:cNvSpPr>
          <p:nvPr>
            <p:ph type="body" idx="1"/>
          </p:nvPr>
        </p:nvSpPr>
        <p:spPr>
          <a:xfrm>
            <a:off x="571462" y="1000108"/>
            <a:ext cx="5386917" cy="639762"/>
          </a:xfrm>
        </p:spPr>
        <p:txBody>
          <a:bodyPr/>
          <a:lstStyle/>
          <a:p>
            <a:pPr algn="ctr" rtl="1"/>
            <a:r>
              <a:rPr lang="fa-IR" dirty="0" smtClean="0">
                <a:cs typeface="B Yagut" panose="00000400000000000000" pitchFamily="2" charset="-78"/>
              </a:rPr>
              <a:t>مشخصات مدرس</a:t>
            </a:r>
          </a:p>
        </p:txBody>
      </p:sp>
      <p:sp>
        <p:nvSpPr>
          <p:cNvPr id="6" name="Content Placeholder 5"/>
          <p:cNvSpPr>
            <a:spLocks noGrp="1"/>
          </p:cNvSpPr>
          <p:nvPr>
            <p:ph sz="half" idx="2"/>
          </p:nvPr>
        </p:nvSpPr>
        <p:spPr>
          <a:xfrm>
            <a:off x="380960" y="3517899"/>
            <a:ext cx="5810291" cy="2608263"/>
          </a:xfrm>
        </p:spPr>
        <p:txBody>
          <a:bodyPr>
            <a:normAutofit/>
          </a:bodyPr>
          <a:lstStyle/>
          <a:p>
            <a:pPr marL="0" indent="0" algn="ctr" rtl="1">
              <a:lnSpc>
                <a:spcPct val="150000"/>
              </a:lnSpc>
              <a:buNone/>
            </a:pPr>
            <a:r>
              <a:rPr lang="fa-IR" sz="2000" dirty="0" smtClean="0">
                <a:cs typeface="B Yagut" panose="00000400000000000000" pitchFamily="2" charset="-78"/>
              </a:rPr>
              <a:t>مهندس احمدرضا رهسپار</a:t>
            </a:r>
          </a:p>
          <a:p>
            <a:pPr marL="0" indent="0" algn="ctr" rtl="1">
              <a:lnSpc>
                <a:spcPct val="150000"/>
              </a:lnSpc>
              <a:buNone/>
            </a:pPr>
            <a:r>
              <a:rPr lang="fa-IR" sz="2000" dirty="0" smtClean="0">
                <a:cs typeface="B Yagut" panose="00000400000000000000" pitchFamily="2" charset="-78"/>
              </a:rPr>
              <a:t>کارشناس ارشد</a:t>
            </a:r>
            <a:r>
              <a:rPr lang="fa-IR" sz="2000" dirty="0" smtClean="0"/>
              <a:t> مهندسی بهداشت محیط</a:t>
            </a:r>
            <a:endParaRPr lang="fa-IR" sz="2000" dirty="0" smtClean="0">
              <a:cs typeface="B Yagut" panose="00000400000000000000" pitchFamily="2" charset="-78"/>
            </a:endParaRPr>
          </a:p>
          <a:p>
            <a:pPr marL="0" indent="0" algn="ctr" rtl="1">
              <a:lnSpc>
                <a:spcPct val="150000"/>
              </a:lnSpc>
              <a:buNone/>
            </a:pPr>
            <a:r>
              <a:rPr lang="fa-IR" sz="2000" dirty="0" smtClean="0">
                <a:cs typeface="B Yagut" panose="00000400000000000000" pitchFamily="2" charset="-78"/>
              </a:rPr>
              <a:t>مربی مرکز آموزش بهورزی شهرستان داراب</a:t>
            </a:r>
            <a:endParaRPr lang="en-US" sz="2000" dirty="0" smtClean="0">
              <a:cs typeface="B Yagut" panose="00000400000000000000" pitchFamily="2" charset="-78"/>
            </a:endParaRPr>
          </a:p>
          <a:p>
            <a:pPr marL="0" indent="0" algn="ctr" rtl="1">
              <a:lnSpc>
                <a:spcPct val="150000"/>
              </a:lnSpc>
              <a:buNone/>
            </a:pPr>
            <a:r>
              <a:rPr lang="fa-IR" sz="2000" dirty="0" smtClean="0">
                <a:cs typeface="B Yagut" panose="00000400000000000000" pitchFamily="2" charset="-78"/>
              </a:rPr>
              <a:t> دانشگاه علوم پزشکی و خدمات بهداشتی درمانی </a:t>
            </a:r>
            <a:r>
              <a:rPr lang="fa-IR" sz="2000" dirty="0" smtClean="0"/>
              <a:t>شیراز</a:t>
            </a:r>
            <a:endParaRPr lang="fa-IR" sz="2000" dirty="0" smtClean="0">
              <a:cs typeface="B Yagut" panose="00000400000000000000" pitchFamily="2" charset="-78"/>
            </a:endParaRPr>
          </a:p>
          <a:p>
            <a:pPr marL="0" indent="0" algn="ctr" rtl="1">
              <a:lnSpc>
                <a:spcPct val="150000"/>
              </a:lnSpc>
              <a:buNone/>
            </a:pPr>
            <a:endParaRPr lang="en-US" sz="2000" dirty="0">
              <a:cs typeface="B Yagut" panose="00000400000000000000" pitchFamily="2" charset="-78"/>
            </a:endParaRPr>
          </a:p>
        </p:txBody>
      </p:sp>
      <p:sp>
        <p:nvSpPr>
          <p:cNvPr id="7" name="Text Placeholder 6"/>
          <p:cNvSpPr>
            <a:spLocks noGrp="1"/>
          </p:cNvSpPr>
          <p:nvPr>
            <p:ph type="body" sz="quarter" idx="3"/>
          </p:nvPr>
        </p:nvSpPr>
        <p:spPr>
          <a:xfrm>
            <a:off x="6286502" y="1071546"/>
            <a:ext cx="5389033" cy="639762"/>
          </a:xfrm>
        </p:spPr>
        <p:txBody>
          <a:bodyPr/>
          <a:lstStyle/>
          <a:p>
            <a:pPr algn="ctr" rtl="1"/>
            <a:r>
              <a:rPr lang="fa-IR" dirty="0" smtClean="0">
                <a:cs typeface="B Yagut" panose="00000400000000000000" pitchFamily="2" charset="-78"/>
              </a:rPr>
              <a:t>مشخصات بسته آموزشی</a:t>
            </a:r>
          </a:p>
        </p:txBody>
      </p:sp>
      <p:sp>
        <p:nvSpPr>
          <p:cNvPr id="8" name="Content Placeholder 7"/>
          <p:cNvSpPr>
            <a:spLocks noGrp="1"/>
          </p:cNvSpPr>
          <p:nvPr>
            <p:ph sz="quarter" idx="4"/>
          </p:nvPr>
        </p:nvSpPr>
        <p:spPr>
          <a:xfrm>
            <a:off x="6000749" y="1928802"/>
            <a:ext cx="5810291" cy="3951288"/>
          </a:xfrm>
        </p:spPr>
        <p:txBody>
          <a:bodyPr>
            <a:normAutofit/>
          </a:bodyPr>
          <a:lstStyle/>
          <a:p>
            <a:pPr algn="r" rtl="1">
              <a:lnSpc>
                <a:spcPct val="150000"/>
              </a:lnSpc>
            </a:pPr>
            <a:r>
              <a:rPr lang="fa-IR" sz="2000" dirty="0" smtClean="0"/>
              <a:t>حیطه درس: بهداشت حرفه ای</a:t>
            </a:r>
          </a:p>
          <a:p>
            <a:pPr lvl="0" algn="r" rtl="1"/>
            <a:r>
              <a:rPr lang="fa-IR" sz="2000" dirty="0"/>
              <a:t>تاریخ </a:t>
            </a:r>
            <a:r>
              <a:rPr lang="fa-IR" sz="2000" dirty="0" smtClean="0"/>
              <a:t>آخرین </a:t>
            </a:r>
            <a:r>
              <a:rPr lang="fa-IR" sz="2000" dirty="0"/>
              <a:t>بازنگری: </a:t>
            </a:r>
            <a:r>
              <a:rPr lang="fa-IR" sz="2000" dirty="0">
                <a:solidFill>
                  <a:prstClr val="black"/>
                </a:solidFill>
                <a:cs typeface="B Yagut" panose="00000400000000000000" pitchFamily="2" charset="-78"/>
              </a:rPr>
              <a:t>9</a:t>
            </a:r>
            <a:r>
              <a:rPr lang="fa-IR" sz="2000" dirty="0">
                <a:solidFill>
                  <a:prstClr val="black"/>
                </a:solidFill>
              </a:rPr>
              <a:t> </a:t>
            </a:r>
            <a:r>
              <a:rPr lang="fa-IR" sz="2000" dirty="0">
                <a:solidFill>
                  <a:prstClr val="black"/>
                </a:solidFill>
                <a:cs typeface="B Yagut" panose="00000400000000000000" pitchFamily="2" charset="-78"/>
              </a:rPr>
              <a:t>تیر1399</a:t>
            </a:r>
          </a:p>
          <a:p>
            <a:pPr algn="r" rtl="1">
              <a:lnSpc>
                <a:spcPct val="150000"/>
              </a:lnSpc>
            </a:pPr>
            <a:r>
              <a:rPr lang="fa-IR" sz="2000" dirty="0" smtClean="0"/>
              <a:t>نوبت تهیه: 1</a:t>
            </a:r>
          </a:p>
          <a:p>
            <a:pPr algn="r" rtl="1">
              <a:lnSpc>
                <a:spcPct val="150000"/>
              </a:lnSpc>
            </a:pPr>
            <a:r>
              <a:rPr lang="fa-IR" sz="2000" dirty="0" smtClean="0"/>
              <a:t> نام فایل: </a:t>
            </a:r>
            <a:r>
              <a:rPr lang="en-US" sz="2000" dirty="0" smtClean="0"/>
              <a:t>BH-</a:t>
            </a:r>
            <a:r>
              <a:rPr lang="en-US" sz="2000" dirty="0" smtClean="0">
                <a:latin typeface="Times New Roman" pitchFamily="18" charset="0"/>
              </a:rPr>
              <a:t>moraghebathae behdashti darmani shaghlin (moaienat shoghli-v-dorahee-v-vazaief behvarz dar anjame </a:t>
            </a:r>
            <a:r>
              <a:rPr lang="en-US" sz="2000" smtClean="0">
                <a:latin typeface="Times New Roman" pitchFamily="18" charset="0"/>
              </a:rPr>
              <a:t>in mohienat-edi2</a:t>
            </a:r>
            <a:endParaRPr lang="fa-IR" sz="2000" dirty="0" smtClean="0">
              <a:latin typeface="Times New Roman" pitchFamily="18" charset="0"/>
            </a:endParaRPr>
          </a:p>
        </p:txBody>
      </p:sp>
      <p:pic>
        <p:nvPicPr>
          <p:cNvPr id="1026" name="Picture 2" descr="C:\Users\ahmad\Desktop\rahsepar-ahmadreza.jpg"/>
          <p:cNvPicPr>
            <a:picLocks noChangeAspect="1" noChangeArrowheads="1"/>
          </p:cNvPicPr>
          <p:nvPr/>
        </p:nvPicPr>
        <p:blipFill>
          <a:blip r:embed="rId5"/>
          <a:srcRect/>
          <a:stretch>
            <a:fillRect/>
          </a:stretch>
        </p:blipFill>
        <p:spPr bwMode="auto">
          <a:xfrm>
            <a:off x="2476465" y="1859747"/>
            <a:ext cx="1803400" cy="1438275"/>
          </a:xfrm>
          <a:prstGeom prst="rect">
            <a:avLst/>
          </a:prstGeom>
          <a:noFill/>
        </p:spPr>
      </p:pic>
      <p:pic>
        <p:nvPicPr>
          <p:cNvPr id="3" name="معرف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9550" y="6335713"/>
            <a:ext cx="609600" cy="609600"/>
          </a:xfrm>
          <a:prstGeom prst="rect">
            <a:avLst/>
          </a:prstGeom>
        </p:spPr>
      </p:pic>
    </p:spTree>
    <p:extLst>
      <p:ext uri="{BB962C8B-B14F-4D97-AF65-F5344CB8AC3E}">
        <p14:creationId xmlns:p14="http://schemas.microsoft.com/office/powerpoint/2010/main" val="1271778689"/>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5" y="27296"/>
            <a:ext cx="10515600" cy="1325563"/>
          </a:xfrm>
        </p:spPr>
        <p:txBody>
          <a:bodyPr>
            <a:normAutofit/>
          </a:bodyPr>
          <a:lstStyle/>
          <a:p>
            <a:pPr algn="ctr"/>
            <a:r>
              <a:rPr lang="fa-IR" sz="4000" dirty="0" smtClean="0">
                <a:cs typeface="B Yagut" pitchFamily="2" charset="-78"/>
              </a:rPr>
              <a:t>هدفهای آموزشی</a:t>
            </a:r>
            <a:endParaRPr lang="en-US" sz="4000" dirty="0">
              <a:cs typeface="B Yagut" pitchFamily="2" charset="-78"/>
            </a:endParaRPr>
          </a:p>
        </p:txBody>
      </p:sp>
      <p:sp>
        <p:nvSpPr>
          <p:cNvPr id="3" name="Content Placeholder 2"/>
          <p:cNvSpPr>
            <a:spLocks noGrp="1"/>
          </p:cNvSpPr>
          <p:nvPr>
            <p:ph idx="1"/>
          </p:nvPr>
        </p:nvSpPr>
        <p:spPr>
          <a:xfrm>
            <a:off x="464024" y="1460310"/>
            <a:ext cx="11327642" cy="5090615"/>
          </a:xfrm>
        </p:spPr>
        <p:txBody>
          <a:bodyPr>
            <a:noAutofit/>
          </a:bodyPr>
          <a:lstStyle/>
          <a:p>
            <a:pPr algn="r" rtl="1">
              <a:lnSpc>
                <a:spcPct val="150000"/>
              </a:lnSpc>
              <a:buNone/>
            </a:pPr>
            <a:r>
              <a:rPr lang="fa-IR" b="1" dirty="0" smtClean="0">
                <a:cs typeface="B Yagut" panose="00000400000000000000" pitchFamily="2" charset="-78"/>
              </a:rPr>
              <a:t>انتظار می‌رود فراگیر پس از مطالعه این درس بتواند</a:t>
            </a:r>
            <a:endParaRPr lang="fa-IR" dirty="0" smtClean="0">
              <a:cs typeface="B Yagut" pitchFamily="2" charset="-78"/>
            </a:endParaRPr>
          </a:p>
          <a:p>
            <a:pPr algn="r" rtl="1">
              <a:lnSpc>
                <a:spcPct val="150000"/>
              </a:lnSpc>
              <a:buFont typeface="Wingdings" panose="05000000000000000000" pitchFamily="2" charset="2"/>
              <a:buChar char="Ø"/>
            </a:pPr>
            <a:r>
              <a:rPr lang="fa-IR" dirty="0" smtClean="0">
                <a:cs typeface="B Yagut" pitchFamily="2" charset="-78"/>
              </a:rPr>
              <a:t>انوع معاینات شغلی را نام ببرد.</a:t>
            </a:r>
          </a:p>
          <a:p>
            <a:pPr algn="r" rtl="1">
              <a:lnSpc>
                <a:spcPct val="150000"/>
              </a:lnSpc>
              <a:buFont typeface="Wingdings" panose="05000000000000000000" pitchFamily="2" charset="2"/>
              <a:buChar char="Ø"/>
            </a:pPr>
            <a:r>
              <a:rPr lang="fa-IR" dirty="0" smtClean="0">
                <a:cs typeface="B Yagut" pitchFamily="2" charset="-78"/>
              </a:rPr>
              <a:t>دلایل معاینات قبل از استخدام بیان نماید</a:t>
            </a:r>
            <a:r>
              <a:rPr lang="en-US" dirty="0" smtClean="0">
                <a:cs typeface="B Yagut" pitchFamily="2" charset="-78"/>
              </a:rPr>
              <a:t>.</a:t>
            </a:r>
            <a:endParaRPr lang="fa-IR" dirty="0" smtClean="0">
              <a:cs typeface="B Yagut" pitchFamily="2" charset="-78"/>
            </a:endParaRPr>
          </a:p>
          <a:p>
            <a:pPr algn="r" rtl="1">
              <a:lnSpc>
                <a:spcPct val="150000"/>
              </a:lnSpc>
              <a:buFont typeface="Wingdings" panose="05000000000000000000" pitchFamily="2" charset="2"/>
              <a:buChar char="Ø"/>
            </a:pPr>
            <a:r>
              <a:rPr lang="fa-IR" dirty="0" smtClean="0">
                <a:cs typeface="B Yagut" pitchFamily="2" charset="-78"/>
              </a:rPr>
              <a:t>دلایل معاینات پزشکی دوره ای بیان نماید</a:t>
            </a:r>
            <a:r>
              <a:rPr lang="en-US" dirty="0" smtClean="0">
                <a:cs typeface="B Yagut" pitchFamily="2" charset="-78"/>
              </a:rPr>
              <a:t>.</a:t>
            </a:r>
            <a:endParaRPr lang="fa-IR" dirty="0" smtClean="0">
              <a:cs typeface="B Yagut" pitchFamily="2" charset="-78"/>
            </a:endParaRPr>
          </a:p>
          <a:p>
            <a:pPr algn="r" rtl="1">
              <a:lnSpc>
                <a:spcPct val="150000"/>
              </a:lnSpc>
              <a:buFont typeface="Wingdings" panose="05000000000000000000" pitchFamily="2" charset="2"/>
              <a:buChar char="Ø"/>
            </a:pPr>
            <a:r>
              <a:rPr lang="fa-IR" dirty="0" smtClean="0">
                <a:cs typeface="B Yagut" pitchFamily="2" charset="-78"/>
              </a:rPr>
              <a:t>دلایل معاینات پزشکی اختصاصی بیان نماید</a:t>
            </a:r>
            <a:r>
              <a:rPr lang="en-US" dirty="0" smtClean="0">
                <a:cs typeface="B Yagut" pitchFamily="2" charset="-78"/>
              </a:rPr>
              <a:t>.</a:t>
            </a:r>
            <a:endParaRPr lang="fa-IR" dirty="0" smtClean="0">
              <a:cs typeface="B Yagut" pitchFamily="2" charset="-78"/>
            </a:endParaRPr>
          </a:p>
          <a:p>
            <a:pPr algn="r" rtl="1">
              <a:lnSpc>
                <a:spcPct val="150000"/>
              </a:lnSpc>
              <a:buFont typeface="Wingdings" panose="05000000000000000000" pitchFamily="2" charset="2"/>
              <a:buChar char="Ø"/>
            </a:pPr>
            <a:r>
              <a:rPr lang="fa-IR" dirty="0" smtClean="0">
                <a:cs typeface="B Yagut" pitchFamily="2" charset="-78"/>
              </a:rPr>
              <a:t>بخشهای مختلف پرونده پزشکی را نام برده و توضیح دهد</a:t>
            </a:r>
            <a:r>
              <a:rPr lang="en-US" dirty="0" smtClean="0">
                <a:cs typeface="B Yagut" pitchFamily="2" charset="-78"/>
              </a:rPr>
              <a:t>.</a:t>
            </a:r>
            <a:endParaRPr lang="fa-IR" dirty="0" smtClean="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1305" y="604877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556"/>
    </mc:Choice>
    <mc:Fallback xmlns="">
      <p:transition spd="slow" advTm="26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88129" y="0"/>
            <a:ext cx="4579513" cy="1325563"/>
          </a:xfrm>
          <a:solidFill>
            <a:schemeClr val="bg1"/>
          </a:solidFill>
        </p:spPr>
        <p:txBody>
          <a:bodyPr>
            <a:normAutofit/>
          </a:bodyPr>
          <a:lstStyle/>
          <a:p>
            <a:pPr algn="ctr" rtl="1"/>
            <a:r>
              <a:rPr lang="fa-IR" sz="4000" dirty="0" smtClean="0">
                <a:cs typeface="B Yagut" panose="00000400000000000000" pitchFamily="2" charset="-78"/>
              </a:rPr>
              <a:t>فهرست عناوین</a:t>
            </a:r>
            <a:endParaRPr lang="en-US" sz="4000" dirty="0">
              <a:cs typeface="B Yagut" panose="00000400000000000000" pitchFamily="2" charset="-78"/>
            </a:endParaRPr>
          </a:p>
        </p:txBody>
      </p:sp>
      <p:sp>
        <p:nvSpPr>
          <p:cNvPr id="3" name="Content Placeholder 2"/>
          <p:cNvSpPr>
            <a:spLocks noGrp="1"/>
          </p:cNvSpPr>
          <p:nvPr>
            <p:ph idx="1"/>
          </p:nvPr>
        </p:nvSpPr>
        <p:spPr>
          <a:xfrm>
            <a:off x="920086" y="1675498"/>
            <a:ext cx="10515600" cy="4826902"/>
          </a:xfrm>
          <a:solidFill>
            <a:schemeClr val="bg1"/>
          </a:solidFill>
        </p:spPr>
        <p:txBody>
          <a:bodyPr>
            <a:normAutofit/>
          </a:bodyPr>
          <a:lstStyle/>
          <a:p>
            <a:pPr algn="r" rtl="1">
              <a:lnSpc>
                <a:spcPct val="200000"/>
              </a:lnSpc>
              <a:buFont typeface="Wingdings" pitchFamily="2" charset="2"/>
              <a:buChar char="Ø"/>
            </a:pPr>
            <a:r>
              <a:rPr lang="fa-IR" sz="2400" dirty="0" smtClean="0">
                <a:cs typeface="B Yagut" pitchFamily="2" charset="-78"/>
              </a:rPr>
              <a:t>انوع معاینات شغلی</a:t>
            </a:r>
          </a:p>
          <a:p>
            <a:pPr algn="r" rtl="1">
              <a:lnSpc>
                <a:spcPct val="200000"/>
              </a:lnSpc>
              <a:buFont typeface="Wingdings" pitchFamily="2" charset="2"/>
              <a:buChar char="Ø"/>
            </a:pPr>
            <a:r>
              <a:rPr lang="fa-IR" sz="2400" dirty="0" smtClean="0">
                <a:cs typeface="B Yagut" pitchFamily="2" charset="-78"/>
              </a:rPr>
              <a:t>اهداف معاینات قبل از استخدام</a:t>
            </a:r>
          </a:p>
          <a:p>
            <a:pPr algn="r" rtl="1">
              <a:lnSpc>
                <a:spcPct val="200000"/>
              </a:lnSpc>
              <a:buFont typeface="Wingdings" pitchFamily="2" charset="2"/>
              <a:buChar char="Ø"/>
            </a:pPr>
            <a:r>
              <a:rPr lang="fa-IR" sz="2400" dirty="0" smtClean="0">
                <a:cs typeface="B Yagut" pitchFamily="2" charset="-78"/>
              </a:rPr>
              <a:t>اهداف معاینات پزشکی دوره ای</a:t>
            </a:r>
          </a:p>
          <a:p>
            <a:pPr algn="r" rtl="1">
              <a:lnSpc>
                <a:spcPct val="200000"/>
              </a:lnSpc>
              <a:buFont typeface="Wingdings" pitchFamily="2" charset="2"/>
              <a:buChar char="Ø"/>
            </a:pPr>
            <a:r>
              <a:rPr lang="fa-IR" sz="2400" dirty="0" smtClean="0">
                <a:cs typeface="B Yagut" pitchFamily="2" charset="-78"/>
              </a:rPr>
              <a:t>اهداف معاینات پزشکی اختصاصی</a:t>
            </a:r>
          </a:p>
          <a:p>
            <a:pPr algn="r" rtl="1">
              <a:lnSpc>
                <a:spcPct val="200000"/>
              </a:lnSpc>
              <a:buFont typeface="Wingdings" pitchFamily="2" charset="2"/>
              <a:buChar char="Ø"/>
            </a:pPr>
            <a:r>
              <a:rPr lang="fa-IR" sz="2400" dirty="0" smtClean="0">
                <a:cs typeface="B Yagut" pitchFamily="2" charset="-78"/>
              </a:rPr>
              <a:t>بخشهای مختلف پرونده پزشکی</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4058" y="6197600"/>
            <a:ext cx="609600" cy="609600"/>
          </a:xfrm>
          <a:prstGeom prst="rect">
            <a:avLst/>
          </a:prstGeom>
        </p:spPr>
      </p:pic>
    </p:spTree>
    <p:extLst>
      <p:ext uri="{BB962C8B-B14F-4D97-AF65-F5344CB8AC3E}">
        <p14:creationId xmlns:p14="http://schemas.microsoft.com/office/powerpoint/2010/main" val="1791309024"/>
      </p:ext>
    </p:extLst>
  </p:cSld>
  <p:clrMapOvr>
    <a:masterClrMapping/>
  </p:clrMapOvr>
  <mc:AlternateContent xmlns:mc="http://schemas.openxmlformats.org/markup-compatibility/2006" xmlns:p14="http://schemas.microsoft.com/office/powerpoint/2010/main">
    <mc:Choice Requires="p14">
      <p:transition spd="slow" p14:dur="2000" advTm="14416"/>
    </mc:Choice>
    <mc:Fallback xmlns="">
      <p:transition spd="slow" advTm="14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cs typeface="B Yagut" pitchFamily="2" charset="-78"/>
              </a:rPr>
              <a:t>انوع معاینات شغلی</a:t>
            </a:r>
            <a:endParaRPr lang="en-US" sz="4000" dirty="0"/>
          </a:p>
        </p:txBody>
      </p:sp>
      <p:sp>
        <p:nvSpPr>
          <p:cNvPr id="3" name="Content Placeholder 2"/>
          <p:cNvSpPr>
            <a:spLocks noGrp="1"/>
          </p:cNvSpPr>
          <p:nvPr>
            <p:ph idx="1"/>
          </p:nvPr>
        </p:nvSpPr>
        <p:spPr>
          <a:xfrm>
            <a:off x="6235700" y="1825625"/>
            <a:ext cx="5118100" cy="4351338"/>
          </a:xfrm>
        </p:spPr>
        <p:txBody>
          <a:bodyPr>
            <a:normAutofit/>
          </a:bodyPr>
          <a:lstStyle/>
          <a:p>
            <a:pPr algn="r" rtl="1">
              <a:lnSpc>
                <a:spcPct val="250000"/>
              </a:lnSpc>
            </a:pPr>
            <a:r>
              <a:rPr lang="fa-IR" dirty="0" smtClean="0">
                <a:cs typeface="B Yagut" pitchFamily="2" charset="-78"/>
              </a:rPr>
              <a:t>قبل از استخدام</a:t>
            </a:r>
          </a:p>
          <a:p>
            <a:pPr algn="r" rtl="1">
              <a:lnSpc>
                <a:spcPct val="250000"/>
              </a:lnSpc>
            </a:pPr>
            <a:r>
              <a:rPr lang="fa-IR" dirty="0" smtClean="0">
                <a:cs typeface="B Yagut" pitchFamily="2" charset="-78"/>
              </a:rPr>
              <a:t>معاینات پزشکی دوره ای</a:t>
            </a:r>
          </a:p>
          <a:p>
            <a:pPr algn="r" rtl="1">
              <a:lnSpc>
                <a:spcPct val="250000"/>
              </a:lnSpc>
            </a:pPr>
            <a:r>
              <a:rPr lang="fa-IR" dirty="0" smtClean="0">
                <a:cs typeface="B Yagut" pitchFamily="2" charset="-78"/>
              </a:rPr>
              <a:t>معاینات پزشکی اختصاصی</a:t>
            </a:r>
            <a:endParaRPr lang="en-US" dirty="0" smtClean="0">
              <a:cs typeface="B Yagut" pitchFamily="2" charset="-78"/>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012" y="1825625"/>
            <a:ext cx="3074988" cy="204626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012" y="3943350"/>
            <a:ext cx="5428528" cy="223361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9412" y="598961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12"/>
    </mc:Choice>
    <mc:Fallback xmlns="">
      <p:transition spd="slow" advTm="1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AA9B897-FD4E-4A36-A800-C713B05CF03F}" type="slidenum">
              <a:rPr lang="ar-SA"/>
              <a:pPr/>
              <a:t>6</a:t>
            </a:fld>
            <a:endParaRPr lang="en-US"/>
          </a:p>
        </p:txBody>
      </p:sp>
      <p:sp>
        <p:nvSpPr>
          <p:cNvPr id="144386" name="Rectangle 2"/>
          <p:cNvSpPr>
            <a:spLocks noGrp="1" noRot="1" noChangeArrowheads="1"/>
          </p:cNvSpPr>
          <p:nvPr>
            <p:ph type="title"/>
          </p:nvPr>
        </p:nvSpPr>
        <p:spPr>
          <a:xfrm>
            <a:off x="624418" y="127000"/>
            <a:ext cx="11180233" cy="908050"/>
          </a:xfrm>
        </p:spPr>
        <p:txBody>
          <a:bodyPr>
            <a:normAutofit/>
          </a:bodyPr>
          <a:lstStyle/>
          <a:p>
            <a:pPr algn="ctr" rtl="1"/>
            <a:r>
              <a:rPr lang="fa-IR" sz="4000" dirty="0">
                <a:cs typeface="B Yagut" pitchFamily="2" charset="-78"/>
              </a:rPr>
              <a:t>اهداف معاینات قبل از استخدام</a:t>
            </a:r>
            <a:endParaRPr lang="en-US" sz="4000" dirty="0">
              <a:cs typeface="B Yagut" pitchFamily="2" charset="-78"/>
            </a:endParaRPr>
          </a:p>
        </p:txBody>
      </p:sp>
      <p:sp>
        <p:nvSpPr>
          <p:cNvPr id="144387" name="Rectangle 3"/>
          <p:cNvSpPr>
            <a:spLocks noGrp="1" noRot="1" noChangeArrowheads="1"/>
          </p:cNvSpPr>
          <p:nvPr>
            <p:ph type="body" idx="1"/>
          </p:nvPr>
        </p:nvSpPr>
        <p:spPr>
          <a:xfrm>
            <a:off x="259283" y="1505812"/>
            <a:ext cx="11750747" cy="4908636"/>
          </a:xfrm>
        </p:spPr>
        <p:txBody>
          <a:bodyPr>
            <a:noAutofit/>
          </a:bodyPr>
          <a:lstStyle/>
          <a:p>
            <a:pPr marL="609600" indent="-609600" algn="r" rtl="1">
              <a:lnSpc>
                <a:spcPct val="250000"/>
              </a:lnSpc>
              <a:buFont typeface="Wingdings" pitchFamily="2" charset="2"/>
              <a:buAutoNum type="arabicPeriod"/>
            </a:pPr>
            <a:r>
              <a:rPr lang="fa-IR" dirty="0">
                <a:cs typeface="B Yagut" pitchFamily="2" charset="-78"/>
              </a:rPr>
              <a:t>تعیین استعداد بدنی و قابلیت شخص برای کار مورد نظر</a:t>
            </a:r>
          </a:p>
          <a:p>
            <a:pPr marL="609600" indent="-609600" algn="r" rtl="1">
              <a:lnSpc>
                <a:spcPct val="250000"/>
              </a:lnSpc>
              <a:buFont typeface="Wingdings" pitchFamily="2" charset="2"/>
              <a:buAutoNum type="arabicPeriod"/>
            </a:pPr>
            <a:r>
              <a:rPr lang="fa-IR" dirty="0">
                <a:cs typeface="B Yagut" pitchFamily="2" charset="-78"/>
              </a:rPr>
              <a:t>حفظ صنعت و سرمایه و سلامت کارگران </a:t>
            </a:r>
            <a:r>
              <a:rPr lang="fa-IR" dirty="0" smtClean="0">
                <a:cs typeface="B Yagut" pitchFamily="2" charset="-78"/>
              </a:rPr>
              <a:t>دیگر</a:t>
            </a:r>
            <a:r>
              <a:rPr lang="en-US" dirty="0" smtClean="0">
                <a:cs typeface="B Yagut" pitchFamily="2" charset="-78"/>
              </a:rPr>
              <a:t> </a:t>
            </a:r>
            <a:endParaRPr lang="fa-IR" dirty="0">
              <a:cs typeface="B Yagut" pitchFamily="2" charset="-78"/>
            </a:endParaRPr>
          </a:p>
          <a:p>
            <a:pPr marL="609600" indent="-609600" algn="r" rtl="1">
              <a:lnSpc>
                <a:spcPct val="250000"/>
              </a:lnSpc>
              <a:buFont typeface="Wingdings" pitchFamily="2" charset="2"/>
              <a:buAutoNum type="arabicPeriod"/>
            </a:pPr>
            <a:r>
              <a:rPr lang="fa-IR" dirty="0">
                <a:cs typeface="B Yagut" pitchFamily="2" charset="-78"/>
              </a:rPr>
              <a:t>تعیین حدود سلامتی متقاضی و </a:t>
            </a:r>
            <a:r>
              <a:rPr lang="fa-IR" dirty="0" smtClean="0">
                <a:cs typeface="B Yagut" pitchFamily="2" charset="-78"/>
              </a:rPr>
              <a:t>محدودیت</a:t>
            </a:r>
            <a:r>
              <a:rPr lang="fa-IR" dirty="0" smtClean="0">
                <a:cs typeface="B Zar"/>
              </a:rPr>
              <a:t>‌</a:t>
            </a:r>
            <a:r>
              <a:rPr lang="fa-IR" dirty="0" smtClean="0">
                <a:cs typeface="B Yagut" pitchFamily="2" charset="-78"/>
              </a:rPr>
              <a:t>هایی </a:t>
            </a:r>
            <a:r>
              <a:rPr lang="fa-IR" dirty="0">
                <a:cs typeface="B Yagut" pitchFamily="2" charset="-78"/>
              </a:rPr>
              <a:t>که باید در کار بعدی خود داشته </a:t>
            </a:r>
            <a:r>
              <a:rPr lang="fa-IR" dirty="0" smtClean="0">
                <a:cs typeface="B Yagut" pitchFamily="2" charset="-78"/>
              </a:rPr>
              <a:t>باشد</a:t>
            </a:r>
            <a:endParaRPr lang="fa-IR" dirty="0">
              <a:cs typeface="B Yagut" pitchFamily="2" charset="-78"/>
            </a:endParaRPr>
          </a:p>
          <a:p>
            <a:pPr marL="609600" indent="-609600" algn="r" rtl="1">
              <a:lnSpc>
                <a:spcPct val="250000"/>
              </a:lnSpc>
              <a:buFont typeface="Wingdings" pitchFamily="2" charset="2"/>
              <a:buAutoNum type="arabicPeriod"/>
            </a:pPr>
            <a:r>
              <a:rPr lang="fa-IR" dirty="0">
                <a:cs typeface="B Yagut" pitchFamily="2" charset="-78"/>
              </a:rPr>
              <a:t>تشخیص </a:t>
            </a:r>
            <a:r>
              <a:rPr lang="fa-IR" dirty="0" smtClean="0">
                <a:cs typeface="B Yagut" pitchFamily="2" charset="-78"/>
              </a:rPr>
              <a:t>بیماری‌ها </a:t>
            </a:r>
            <a:r>
              <a:rPr lang="fa-IR" dirty="0">
                <a:cs typeface="B Yagut" pitchFamily="2" charset="-78"/>
              </a:rPr>
              <a:t>و درمان </a:t>
            </a:r>
            <a:r>
              <a:rPr lang="fa-IR" dirty="0" smtClean="0">
                <a:cs typeface="B Yagut" pitchFamily="2" charset="-78"/>
              </a:rPr>
              <a:t>آنها</a:t>
            </a:r>
            <a:endParaRPr lang="fa-IR"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4418" y="60515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425"/>
    </mc:Choice>
    <mc:Fallback xmlns="">
      <p:transition spd="slow" advTm="121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3623" y="214531"/>
            <a:ext cx="5410455" cy="707886"/>
          </a:xfrm>
          <a:prstGeom prst="rect">
            <a:avLst/>
          </a:prstGeom>
        </p:spPr>
        <p:txBody>
          <a:bodyPr wrap="none">
            <a:spAutoFit/>
          </a:bodyPr>
          <a:lstStyle/>
          <a:p>
            <a:r>
              <a:rPr lang="fa-IR" sz="4000" dirty="0" smtClean="0">
                <a:cs typeface="B Yagut" pitchFamily="2" charset="-78"/>
              </a:rPr>
              <a:t>اهداف معاینات قبل از استخدام</a:t>
            </a:r>
            <a:endParaRPr lang="en-US" sz="4000" dirty="0"/>
          </a:p>
        </p:txBody>
      </p:sp>
      <p:sp>
        <p:nvSpPr>
          <p:cNvPr id="5" name="Rectangle 4"/>
          <p:cNvSpPr/>
          <p:nvPr/>
        </p:nvSpPr>
        <p:spPr>
          <a:xfrm>
            <a:off x="855313" y="1592796"/>
            <a:ext cx="10058400" cy="4832092"/>
          </a:xfrm>
          <a:prstGeom prst="rect">
            <a:avLst/>
          </a:prstGeom>
        </p:spPr>
        <p:txBody>
          <a:bodyPr wrap="square">
            <a:spAutoFit/>
          </a:bodyPr>
          <a:lstStyle/>
          <a:p>
            <a:pPr marL="609600" indent="-609600" algn="r" rtl="1">
              <a:lnSpc>
                <a:spcPct val="250000"/>
              </a:lnSpc>
              <a:buFont typeface="+mj-lt"/>
              <a:buAutoNum type="arabicPeriod" startAt="5"/>
            </a:pPr>
            <a:r>
              <a:rPr lang="fa-IR" sz="3200" dirty="0">
                <a:cs typeface="B Yagut" pitchFamily="2" charset="-78"/>
              </a:rPr>
              <a:t>تعیین بیماری ها و نواقص پیشین و ثبت در پرونده </a:t>
            </a:r>
            <a:r>
              <a:rPr lang="fa-IR" sz="3200" dirty="0" smtClean="0">
                <a:cs typeface="B Yagut" pitchFamily="2" charset="-78"/>
              </a:rPr>
              <a:t>پزشکی</a:t>
            </a:r>
            <a:endParaRPr lang="en-US" sz="3200" dirty="0" smtClean="0">
              <a:cs typeface="B Yagut" pitchFamily="2" charset="-78"/>
            </a:endParaRPr>
          </a:p>
          <a:p>
            <a:pPr marL="609600" indent="-609600" algn="r" rtl="1">
              <a:lnSpc>
                <a:spcPct val="250000"/>
              </a:lnSpc>
              <a:buFont typeface="+mj-lt"/>
              <a:buAutoNum type="arabicPeriod" startAt="5"/>
            </a:pPr>
            <a:r>
              <a:rPr lang="fa-IR" sz="3200" dirty="0" smtClean="0">
                <a:cs typeface="B Yagut" pitchFamily="2" charset="-78"/>
              </a:rPr>
              <a:t>کشف بیماریهای مسری و جلوگیری از انتشار آنها</a:t>
            </a:r>
          </a:p>
          <a:p>
            <a:pPr marL="609600" indent="-609600" algn="r" rtl="1">
              <a:lnSpc>
                <a:spcPct val="250000"/>
              </a:lnSpc>
              <a:buFont typeface="+mj-lt"/>
              <a:buAutoNum type="arabicPeriod" startAt="5"/>
            </a:pPr>
            <a:r>
              <a:rPr lang="fa-IR" sz="3200" dirty="0" smtClean="0">
                <a:cs typeface="B Yagut" pitchFamily="2" charset="-78"/>
              </a:rPr>
              <a:t>تعیین فواصل معاینات بعدی</a:t>
            </a:r>
          </a:p>
          <a:p>
            <a:pPr marL="609600" indent="-609600" algn="r" rtl="1">
              <a:lnSpc>
                <a:spcPct val="250000"/>
              </a:lnSpc>
              <a:buFont typeface="+mj-lt"/>
              <a:buAutoNum type="arabicPeriod" startAt="5"/>
            </a:pPr>
            <a:r>
              <a:rPr lang="fa-IR" sz="3200" dirty="0" smtClean="0">
                <a:cs typeface="B Yagut" pitchFamily="2" charset="-78"/>
              </a:rPr>
              <a:t>تشکیل پرونده بهداشتی و استفاده آن در مراجعات بعدی</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5713" y="600096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162"/>
    </mc:Choice>
    <mc:Fallback xmlns="">
      <p:transition spd="slow" advTm="86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4125EBA-8A65-4F4A-9FE5-F8D34D5EAE60}" type="slidenum">
              <a:rPr lang="ar-SA"/>
              <a:pPr/>
              <a:t>8</a:t>
            </a:fld>
            <a:endParaRPr lang="en-US"/>
          </a:p>
        </p:txBody>
      </p:sp>
      <p:sp>
        <p:nvSpPr>
          <p:cNvPr id="149506" name="Rectangle 2"/>
          <p:cNvSpPr>
            <a:spLocks noGrp="1" noRot="1" noChangeArrowheads="1"/>
          </p:cNvSpPr>
          <p:nvPr>
            <p:ph type="title"/>
          </p:nvPr>
        </p:nvSpPr>
        <p:spPr>
          <a:xfrm>
            <a:off x="838200" y="1"/>
            <a:ext cx="10515600" cy="1050878"/>
          </a:xfrm>
        </p:spPr>
        <p:txBody>
          <a:bodyPr>
            <a:normAutofit/>
          </a:bodyPr>
          <a:lstStyle/>
          <a:p>
            <a:pPr algn="ctr"/>
            <a:r>
              <a:rPr lang="fa-IR" sz="4000" dirty="0" smtClean="0">
                <a:cs typeface="B Yagut" pitchFamily="2" charset="-78"/>
              </a:rPr>
              <a:t>اهداف معاینات پزشکی </a:t>
            </a:r>
            <a:r>
              <a:rPr lang="fa-IR" sz="4000" dirty="0">
                <a:cs typeface="B Yagut" pitchFamily="2" charset="-78"/>
              </a:rPr>
              <a:t>دوره ای</a:t>
            </a:r>
            <a:endParaRPr lang="en-US" sz="4000" dirty="0">
              <a:cs typeface="B Yagut" pitchFamily="2" charset="-78"/>
            </a:endParaRPr>
          </a:p>
        </p:txBody>
      </p:sp>
      <p:sp>
        <p:nvSpPr>
          <p:cNvPr id="149507" name="Rectangle 3"/>
          <p:cNvSpPr>
            <a:spLocks noGrp="1" noRot="1" noChangeArrowheads="1"/>
          </p:cNvSpPr>
          <p:nvPr>
            <p:ph type="body" idx="1"/>
          </p:nvPr>
        </p:nvSpPr>
        <p:spPr>
          <a:xfrm>
            <a:off x="432558" y="1279551"/>
            <a:ext cx="11013743" cy="4848126"/>
          </a:xfrm>
        </p:spPr>
        <p:txBody>
          <a:bodyPr>
            <a:noAutofit/>
          </a:bodyPr>
          <a:lstStyle/>
          <a:p>
            <a:pPr algn="r" rtl="1">
              <a:lnSpc>
                <a:spcPct val="200000"/>
              </a:lnSpc>
              <a:buFont typeface="Wingdings" panose="05000000000000000000" pitchFamily="2" charset="2"/>
              <a:buChar char="Ø"/>
            </a:pPr>
            <a:r>
              <a:rPr lang="fa-IR" dirty="0">
                <a:cs typeface="B Yagut" pitchFamily="2" charset="-78"/>
              </a:rPr>
              <a:t>تشخیص </a:t>
            </a:r>
            <a:r>
              <a:rPr lang="fa-IR" dirty="0" smtClean="0">
                <a:cs typeface="B Yagut" pitchFamily="2" charset="-78"/>
              </a:rPr>
              <a:t>زودرس </a:t>
            </a:r>
            <a:r>
              <a:rPr lang="fa-IR" dirty="0">
                <a:cs typeface="B Yagut" pitchFamily="2" charset="-78"/>
              </a:rPr>
              <a:t>بیماریها و عوارض ناشی از کار و اقدام به درمان فوری آنها</a:t>
            </a:r>
          </a:p>
          <a:p>
            <a:pPr algn="r" rtl="1">
              <a:lnSpc>
                <a:spcPct val="200000"/>
              </a:lnSpc>
              <a:buFont typeface="Wingdings" panose="05000000000000000000" pitchFamily="2" charset="2"/>
              <a:buChar char="Ø"/>
            </a:pPr>
            <a:r>
              <a:rPr lang="fa-IR" dirty="0">
                <a:cs typeface="B Yagut" pitchFamily="2" charset="-78"/>
              </a:rPr>
              <a:t>توصیه برای تغییر شغل و یا محدود کردن افراد بیمار</a:t>
            </a:r>
          </a:p>
          <a:p>
            <a:pPr algn="r" rtl="1">
              <a:lnSpc>
                <a:spcPct val="200000"/>
              </a:lnSpc>
              <a:buFont typeface="Wingdings" panose="05000000000000000000" pitchFamily="2" charset="2"/>
              <a:buChar char="Ø"/>
            </a:pPr>
            <a:r>
              <a:rPr lang="fa-IR" dirty="0">
                <a:cs typeface="B Yagut" pitchFamily="2" charset="-78"/>
              </a:rPr>
              <a:t>تعیین اثر محیط کار بر سلامت کارگران</a:t>
            </a:r>
          </a:p>
          <a:p>
            <a:pPr algn="r" rtl="1">
              <a:lnSpc>
                <a:spcPct val="200000"/>
              </a:lnSpc>
              <a:buFont typeface="Wingdings" panose="05000000000000000000" pitchFamily="2" charset="2"/>
              <a:buChar char="Ø"/>
            </a:pPr>
            <a:r>
              <a:rPr lang="fa-IR" dirty="0">
                <a:cs typeface="B Yagut" pitchFamily="2" charset="-78"/>
              </a:rPr>
              <a:t>ارزشیابی روشهای پیشگیری و ایمنی</a:t>
            </a:r>
          </a:p>
          <a:p>
            <a:pPr algn="r" rtl="1">
              <a:lnSpc>
                <a:spcPct val="200000"/>
              </a:lnSpc>
              <a:buFont typeface="Wingdings" panose="05000000000000000000" pitchFamily="2" charset="2"/>
              <a:buChar char="Ø"/>
            </a:pPr>
            <a:r>
              <a:rPr lang="fa-IR" dirty="0">
                <a:cs typeface="B Yagut" pitchFamily="2" charset="-78"/>
              </a:rPr>
              <a:t>جلوگیری از انتقال و انتشار بیماریهای واگیر</a:t>
            </a:r>
          </a:p>
          <a:p>
            <a:pPr algn="r" rtl="1">
              <a:lnSpc>
                <a:spcPct val="200000"/>
              </a:lnSpc>
              <a:buFont typeface="Wingdings" panose="05000000000000000000" pitchFamily="2" charset="2"/>
              <a:buChar char="Ø"/>
            </a:pPr>
            <a:endParaRPr lang="en-US"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359"/>
    </mc:Choice>
    <mc:Fallback xmlns="">
      <p:transition spd="slow" advTm="245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8D0423-1289-4500-B245-4A5A74FFFEC1}" type="slidenum">
              <a:rPr lang="ar-SA"/>
              <a:pPr/>
              <a:t>9</a:t>
            </a:fld>
            <a:endParaRPr lang="en-US"/>
          </a:p>
        </p:txBody>
      </p:sp>
      <p:sp>
        <p:nvSpPr>
          <p:cNvPr id="150530" name="Rectangle 2"/>
          <p:cNvSpPr>
            <a:spLocks noGrp="1" noRot="1" noChangeArrowheads="1"/>
          </p:cNvSpPr>
          <p:nvPr>
            <p:ph type="title"/>
          </p:nvPr>
        </p:nvSpPr>
        <p:spPr>
          <a:xfrm>
            <a:off x="2735239" y="177421"/>
            <a:ext cx="7022910" cy="1105469"/>
          </a:xfrm>
        </p:spPr>
        <p:txBody>
          <a:bodyPr>
            <a:normAutofit/>
          </a:bodyPr>
          <a:lstStyle/>
          <a:p>
            <a:pPr algn="ctr"/>
            <a:r>
              <a:rPr lang="fa-IR" sz="4000" dirty="0">
                <a:cs typeface="B Yagut" pitchFamily="2" charset="-78"/>
              </a:rPr>
              <a:t>معاینات پزشکی اختصاصی</a:t>
            </a:r>
            <a:endParaRPr lang="en-US" sz="4000" dirty="0">
              <a:cs typeface="B Yagut" pitchFamily="2" charset="-78"/>
            </a:endParaRPr>
          </a:p>
        </p:txBody>
      </p:sp>
      <p:sp>
        <p:nvSpPr>
          <p:cNvPr id="150531" name="Rectangle 3"/>
          <p:cNvSpPr>
            <a:spLocks noGrp="1" noRot="1" noChangeArrowheads="1"/>
          </p:cNvSpPr>
          <p:nvPr>
            <p:ph type="body" idx="1"/>
          </p:nvPr>
        </p:nvSpPr>
        <p:spPr>
          <a:xfrm>
            <a:off x="471795" y="1422139"/>
            <a:ext cx="11362267" cy="5116773"/>
          </a:xfrm>
        </p:spPr>
        <p:txBody>
          <a:bodyPr>
            <a:normAutofit/>
          </a:bodyPr>
          <a:lstStyle/>
          <a:p>
            <a:pPr algn="r" rtl="1">
              <a:lnSpc>
                <a:spcPct val="250000"/>
              </a:lnSpc>
              <a:buFont typeface="Wingdings" panose="05000000000000000000" pitchFamily="2" charset="2"/>
              <a:buChar char="Ø"/>
            </a:pPr>
            <a:r>
              <a:rPr lang="fa-IR" dirty="0">
                <a:cs typeface="B Yagut" pitchFamily="2" charset="-78"/>
              </a:rPr>
              <a:t>معاینات در موقع تغییر شغل یا بازگشت به کار</a:t>
            </a:r>
          </a:p>
          <a:p>
            <a:pPr algn="r" rtl="1">
              <a:lnSpc>
                <a:spcPct val="250000"/>
              </a:lnSpc>
              <a:buFont typeface="Wingdings" panose="05000000000000000000" pitchFamily="2" charset="2"/>
              <a:buChar char="Ø"/>
            </a:pPr>
            <a:r>
              <a:rPr lang="fa-IR" dirty="0">
                <a:cs typeface="B Yagut" pitchFamily="2" charset="-78"/>
              </a:rPr>
              <a:t>معاینات در موقع بازگشت به </a:t>
            </a:r>
            <a:r>
              <a:rPr lang="fa-IR" dirty="0" smtClean="0">
                <a:cs typeface="B Yagut" pitchFamily="2" charset="-78"/>
              </a:rPr>
              <a:t>کار، بعد </a:t>
            </a:r>
            <a:r>
              <a:rPr lang="fa-IR" dirty="0">
                <a:cs typeface="B Yagut" pitchFamily="2" charset="-78"/>
              </a:rPr>
              <a:t>از بیماری  یا بعد از حادثه</a:t>
            </a:r>
          </a:p>
          <a:p>
            <a:pPr algn="r" rtl="1">
              <a:lnSpc>
                <a:spcPct val="250000"/>
              </a:lnSpc>
              <a:buFont typeface="Wingdings" panose="05000000000000000000" pitchFamily="2" charset="2"/>
              <a:buChar char="Ø"/>
            </a:pPr>
            <a:r>
              <a:rPr lang="fa-IR" dirty="0">
                <a:cs typeface="B Yagut" pitchFamily="2" charset="-78"/>
              </a:rPr>
              <a:t>معاینات اختصاصی کارگران مشاغل سخت و زیان </a:t>
            </a:r>
            <a:r>
              <a:rPr lang="fa-IR" dirty="0" smtClean="0">
                <a:cs typeface="B Yagut" pitchFamily="2" charset="-78"/>
              </a:rPr>
              <a:t>آور</a:t>
            </a:r>
          </a:p>
          <a:p>
            <a:pPr algn="r" rtl="1">
              <a:lnSpc>
                <a:spcPct val="250000"/>
              </a:lnSpc>
              <a:buFont typeface="Wingdings" panose="05000000000000000000" pitchFamily="2" charset="2"/>
              <a:buChar char="Ø"/>
            </a:pPr>
            <a:r>
              <a:rPr lang="fa-IR" dirty="0">
                <a:cs typeface="B Yagut" pitchFamily="2" charset="-78"/>
              </a:rPr>
              <a:t>معاینات خروج از کار/ بازنشستگی</a:t>
            </a:r>
          </a:p>
          <a:p>
            <a:pPr algn="r" rtl="1">
              <a:lnSpc>
                <a:spcPct val="250000"/>
              </a:lnSpc>
              <a:buFont typeface="Wingdings" panose="05000000000000000000" pitchFamily="2" charset="2"/>
              <a:buChar char="Ø"/>
            </a:pPr>
            <a:endParaRPr lang="fa-IR" dirty="0">
              <a:cs typeface="B Yagut" pitchFamily="2" charset="-78"/>
            </a:endParaRPr>
          </a:p>
          <a:p>
            <a:pPr algn="r" rtl="1">
              <a:lnSpc>
                <a:spcPct val="250000"/>
              </a:lnSpc>
              <a:buFont typeface="Wingdings" panose="05000000000000000000" pitchFamily="2" charset="2"/>
              <a:buChar char="Ø"/>
            </a:pPr>
            <a:endParaRPr lang="en-US" dirty="0">
              <a:cs typeface="B Yagut"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5948" y="57467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211"/>
    </mc:Choice>
    <mc:Fallback xmlns="">
      <p:transition spd="slow" advTm="14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شیراز</_x062f__x0627__x0646__x0634__x06af__x0627__x0647_>
    <_x0646__x0648__x0639__x0020__x062d__x06cc__x0637__x0647_ xmlns="12fdc5dc-769e-4543-b10d-fbea3dac4417">بهداشت حرفه‌اي</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5NN7CDR5NKU2-831-773</_dlc_DocId>
    <_dlc_DocIdUrl xmlns="1047730d-92e1-4018-9084-d932fd3a7f58">
      <Url>http://www.health.gov.ir/hnd/_layouts/DocIdRedir.aspx?ID=5NN7CDR5NKU2-831-773</Url>
      <Description>5NN7CDR5NKU2-831-773</Description>
    </_dlc_DocIdUrl>
  </documentManagement>
</p:properties>
</file>

<file path=customXml/itemProps1.xml><?xml version="1.0" encoding="utf-8"?>
<ds:datastoreItem xmlns:ds="http://schemas.openxmlformats.org/officeDocument/2006/customXml" ds:itemID="{F405A81A-DB69-47F4-AFEE-6C385868249F}">
  <ds:schemaRefs>
    <ds:schemaRef ds:uri="http://schemas.microsoft.com/sharepoint/v3/contenttype/forms"/>
  </ds:schemaRefs>
</ds:datastoreItem>
</file>

<file path=customXml/itemProps2.xml><?xml version="1.0" encoding="utf-8"?>
<ds:datastoreItem xmlns:ds="http://schemas.openxmlformats.org/officeDocument/2006/customXml" ds:itemID="{9C131AD0-8546-4404-9C5C-125A603AAD73}">
  <ds:schemaRefs>
    <ds:schemaRef ds:uri="http://schemas.microsoft.com/sharepoint/events"/>
  </ds:schemaRefs>
</ds:datastoreItem>
</file>

<file path=customXml/itemProps3.xml><?xml version="1.0" encoding="utf-8"?>
<ds:datastoreItem xmlns:ds="http://schemas.openxmlformats.org/officeDocument/2006/customXml" ds:itemID="{F7360304-7563-4CCA-B6B5-A377C775C6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176BD64-02CD-4A4E-8F06-7144217F1898}">
  <ds:schemaRefs>
    <ds:schemaRef ds:uri="http://purl.org/dc/elements/1.1/"/>
    <ds:schemaRef ds:uri="http://purl.org/dc/dcmitype/"/>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12fdc5dc-769e-4543-b10d-fbea3dac4417"/>
    <ds:schemaRef ds:uri="1047730d-92e1-4018-9084-d932fd3a7f58"/>
  </ds:schemaRefs>
</ds:datastoreItem>
</file>

<file path=docProps/app.xml><?xml version="1.0" encoding="utf-8"?>
<Properties xmlns="http://schemas.openxmlformats.org/officeDocument/2006/extended-properties" xmlns:vt="http://schemas.openxmlformats.org/officeDocument/2006/docPropsVTypes">
  <TotalTime>858</TotalTime>
  <Words>918</Words>
  <Application>Microsoft Office PowerPoint</Application>
  <PresentationFormat>Widescreen</PresentationFormat>
  <Paragraphs>112</Paragraphs>
  <Slides>17</Slides>
  <Notes>17</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B Yagut</vt:lpstr>
      <vt:lpstr>B Zar</vt:lpstr>
      <vt:lpstr>Calibri</vt:lpstr>
      <vt:lpstr>Times New Roman</vt:lpstr>
      <vt:lpstr>Calibri Light</vt:lpstr>
      <vt:lpstr>Arial</vt:lpstr>
      <vt:lpstr>Wingdings</vt:lpstr>
      <vt:lpstr>Office Theme</vt:lpstr>
      <vt:lpstr>PowerPoint Presentation</vt:lpstr>
      <vt:lpstr> مشخصات سند</vt:lpstr>
      <vt:lpstr>هدفهای آموزشی</vt:lpstr>
      <vt:lpstr>فهرست عناوین</vt:lpstr>
      <vt:lpstr>انوع معاینات شغلی</vt:lpstr>
      <vt:lpstr>اهداف معاینات قبل از استخدام</vt:lpstr>
      <vt:lpstr>PowerPoint Presentation</vt:lpstr>
      <vt:lpstr>اهداف معاینات پزشکی دوره ای</vt:lpstr>
      <vt:lpstr>معاینات پزشکی اختصاصی</vt:lpstr>
      <vt:lpstr>طب کار</vt:lpstr>
      <vt:lpstr>بخشهای مختلف پرونده پزشکی</vt:lpstr>
      <vt:lpstr>بخشهای مختلف پرونده پزشکی</vt:lpstr>
      <vt:lpstr>ماده قانونی مرتبط با معاینات شغلی</vt:lpstr>
      <vt:lpstr>PowerPoint Presentation</vt:lpstr>
      <vt:lpstr>PowerPoint Presentation</vt:lpstr>
      <vt:lpstr>فهرست منابع:</vt:lpstr>
      <vt:lpstr> لطفاً نظرات و پیشنهادات خود پیرامون این بسته آموزشی را به آدرس زیر ارسال کنید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مراقبتهای بهداشتی درمانی شاغلین</dc:title>
  <dc:creator>لیلا قوامی</dc:creator>
  <cp:lastModifiedBy>Sima Jalali</cp:lastModifiedBy>
  <cp:revision>136</cp:revision>
  <dcterms:created xsi:type="dcterms:W3CDTF">2020-04-18T04:50:23Z</dcterms:created>
  <dcterms:modified xsi:type="dcterms:W3CDTF">2020-12-07T06:15:31Z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fedd09af-24ec-4cc0-b6ca-286425019b59</vt:lpwstr>
  </property>
</Properties>
</file>